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slides/slide55.xml" ContentType="application/vnd.openxmlformats-officedocument.presentationml.slide+xml"/>
  <Override PartName="/ppt/notesSlides/notesSlide54.xml" ContentType="application/vnd.openxmlformats-officedocument.presentationml.notesSlide+xml"/>
  <Override PartName="/ppt/slides/slide56.xml" ContentType="application/vnd.openxmlformats-officedocument.presentationml.slide+xml"/>
  <Override PartName="/ppt/notesSlides/notesSlide55.xml" ContentType="application/vnd.openxmlformats-officedocument.presentationml.notesSlide+xml"/>
  <Override PartName="/ppt/slides/slide57.xml" ContentType="application/vnd.openxmlformats-officedocument.presentationml.slide+xml"/>
  <Override PartName="/ppt/notesSlides/notesSlide56.xml" ContentType="application/vnd.openxmlformats-officedocument.presentationml.notesSlide+xml"/>
  <Override PartName="/ppt/slides/slide58.xml" ContentType="application/vnd.openxmlformats-officedocument.presentationml.slide+xml"/>
  <Override PartName="/ppt/notesSlides/notesSlide57.xml" ContentType="application/vnd.openxmlformats-officedocument.presentationml.notesSlide+xml"/>
  <Override PartName="/ppt/slides/slide59.xml" ContentType="application/vnd.openxmlformats-officedocument.presentationml.slide+xml"/>
  <Override PartName="/ppt/notesSlides/notesSlide58.xml" ContentType="application/vnd.openxmlformats-officedocument.presentationml.notesSlide+xml"/>
  <Override PartName="/ppt/slides/slide60.xml" ContentType="application/vnd.openxmlformats-officedocument.presentationml.slide+xml"/>
  <Override PartName="/ppt/notesSlides/notesSlide59.xml" ContentType="application/vnd.openxmlformats-officedocument.presentationml.notesSlide+xml"/>
  <Override PartName="/ppt/slides/slide61.xml" ContentType="application/vnd.openxmlformats-officedocument.presentationml.slide+xml"/>
  <Override PartName="/ppt/notesSlides/notesSlide60.xml" ContentType="application/vnd.openxmlformats-officedocument.presentationml.notesSlide+xml"/>
  <Override PartName="/ppt/slides/slide62.xml" ContentType="application/vnd.openxmlformats-officedocument.presentationml.slide+xml"/>
  <Override PartName="/ppt/notesSlides/notesSlide61.xml" ContentType="application/vnd.openxmlformats-officedocument.presentationml.notesSlide+xml"/>
  <Override PartName="/ppt/slides/slide63.xml" ContentType="application/vnd.openxmlformats-officedocument.presentationml.slide+xml"/>
  <Override PartName="/ppt/notesSlides/notesSlide62.xml" ContentType="application/vnd.openxmlformats-officedocument.presentationml.notesSlide+xml"/>
  <Override PartName="/ppt/slides/slide64.xml" ContentType="application/vnd.openxmlformats-officedocument.presentationml.slide+xml"/>
  <Override PartName="/ppt/notesSlides/notesSlide63.xml" ContentType="application/vnd.openxmlformats-officedocument.presentationml.notesSlide+xml"/>
  <Override PartName="/ppt/slides/slide65.xml" ContentType="application/vnd.openxmlformats-officedocument.presentationml.slide+xml"/>
  <Override PartName="/ppt/notesSlides/notesSlide64.xml" ContentType="application/vnd.openxmlformats-officedocument.presentationml.notesSlide+xml"/>
  <Override PartName="/ppt/slides/slide66.xml" ContentType="application/vnd.openxmlformats-officedocument.presentationml.slide+xml"/>
  <Override PartName="/ppt/notesSlides/notesSlide65.xml" ContentType="application/vnd.openxmlformats-officedocument.presentationml.notesSlide+xml"/>
  <Override PartName="/ppt/slides/slide67.xml" ContentType="application/vnd.openxmlformats-officedocument.presentationml.slide+xml"/>
  <Override PartName="/ppt/notesSlides/notesSlide66.xml" ContentType="application/vnd.openxmlformats-officedocument.presentationml.notesSlide+xml"/>
  <Override PartName="/ppt/slides/slide68.xml" ContentType="application/vnd.openxmlformats-officedocument.presentationml.slide+xml"/>
  <Override PartName="/ppt/notesSlides/notesSlide67.xml" ContentType="application/vnd.openxmlformats-officedocument.presentationml.notesSlide+xml"/>
  <Override PartName="/ppt/slides/slide69.xml" ContentType="application/vnd.openxmlformats-officedocument.presentationml.slide+xml"/>
  <Override PartName="/ppt/notesSlides/notesSlide68.xml" ContentType="application/vnd.openxmlformats-officedocument.presentationml.notesSlide+xml"/>
  <Override PartName="/ppt/slides/slide70.xml" ContentType="application/vnd.openxmlformats-officedocument.presentationml.slide+xml"/>
  <Override PartName="/ppt/notesSlides/notesSlide69.xml" ContentType="application/vnd.openxmlformats-officedocument.presentationml.notesSlide+xml"/>
  <Override PartName="/ppt/slides/slide71.xml" ContentType="application/vnd.openxmlformats-officedocument.presentationml.slide+xml"/>
  <Override PartName="/ppt/notesSlides/notesSlide7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48"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Lst>
  <p:sldSz type="screen4x3" cy="6858000" cx="9144000"/>
  <p:notesSz cx="7010400" cy="9296400"/>
  <p:defaultTex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View">
  <p:normalViewPr showOutlineIcons="1" snapVertSplitter="0" vertBarState="restored" horzBarState="restored" preferSingleView="0">
    <p:restoredLeft sz="14271" autoAdjust="0"/>
    <p:restoredTop sz="94660"/>
  </p:normalViewPr>
  <p:slideViewPr>
    <p:cSldViewPr showGuides="0" snapToGrid="0" snapToObjects="0">
      <p:cViewPr varScale="1">
        <p:scale>
          <a:sx n="66" d="100"/>
          <a:sy n="66" d="100"/>
        </p:scale>
        <p:origin x="0" y="0"/>
      </p:cViewPr>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tableStyles" Target="tableStyles.xml"/><Relationship Id="rId76" Type="http://schemas.openxmlformats.org/officeDocument/2006/relationships/presProps" Target="presProps.xml"/><Relationship Id="rId7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301" name=""/>
        <p:cNvGrpSpPr/>
        <p:nvPr/>
      </p:nvGrpSpPr>
      <p:grpSpPr>
        <a:xfrm rot="0">
          <a:off x="0" y="0"/>
          <a:ext cx="0" cy="0"/>
          <a:chOff x="0" y="0"/>
          <a:chExt cx="0" cy="0"/>
        </a:xfrm>
      </p:grpSpPr>
      <p:sp>
        <p:nvSpPr>
          <p:cNvPr id="1048953" name=""/>
          <p:cNvSpPr/>
          <p:nvPr>
            <p:ph type="hdr" sz="quarter" idx="0"/>
          </p:nvPr>
        </p:nvSpPr>
        <p:spPr>
          <a:xfrm rot="0">
            <a:off x="0" y="0"/>
            <a:ext cx="3073400" cy="442912"/>
          </a:xfrm>
          <a:prstGeom prst="rect"/>
          <a:noFill/>
          <a:ln>
            <a:noFill/>
          </a:ln>
        </p:spPr>
        <p:txBody>
          <a:bodyPr anchor="ctr" bIns="44132" lIns="88261" rIns="88261" tIns="44132" wrap="none"/>
          <a:p>
            <a:pPr lvl="0"/>
            <a:endParaRPr altLang="en-US" sz="1100">
              <a:latin typeface="Helvetica" pitchFamily="-84" charset="0"/>
              <a:ea typeface="MS PGothic" pitchFamily="34" charset="-128"/>
            </a:endParaRPr>
          </a:p>
        </p:txBody>
      </p:sp>
      <p:sp>
        <p:nvSpPr>
          <p:cNvPr id="1048954" name=""/>
          <p:cNvSpPr/>
          <p:nvPr>
            <p:ph type="dt" sz="quarter" idx="1"/>
          </p:nvPr>
        </p:nvSpPr>
        <p:spPr>
          <a:xfrm rot="0">
            <a:off x="3951287" y="0"/>
            <a:ext cx="3071812" cy="442912"/>
          </a:xfrm>
          <a:prstGeom prst="rect"/>
          <a:noFill/>
          <a:ln>
            <a:noFill/>
          </a:ln>
        </p:spPr>
        <p:txBody>
          <a:bodyPr anchor="ctr" bIns="44132" lIns="88261" rIns="88261" tIns="44132" wrap="none"/>
          <a:p>
            <a:pPr algn="r" lvl="0"/>
            <a:endParaRPr altLang="en-US" sz="1100">
              <a:latin typeface="Helvetica" pitchFamily="-84" charset="0"/>
              <a:ea typeface="MS PGothic" pitchFamily="34" charset="-128"/>
            </a:endParaRPr>
          </a:p>
        </p:txBody>
      </p:sp>
      <p:sp>
        <p:nvSpPr>
          <p:cNvPr id="1048955" name=""/>
          <p:cNvSpPr/>
          <p:nvPr>
            <p:ph type="ftr" sz="quarter" idx="2"/>
          </p:nvPr>
        </p:nvSpPr>
        <p:spPr>
          <a:xfrm rot="0">
            <a:off x="0" y="8866188"/>
            <a:ext cx="3073400" cy="442912"/>
          </a:xfrm>
          <a:prstGeom prst="rect"/>
          <a:noFill/>
          <a:ln>
            <a:noFill/>
          </a:ln>
        </p:spPr>
        <p:txBody>
          <a:bodyPr anchor="b" bIns="44132" lIns="88261" rIns="88261" tIns="44132" wrap="none"/>
          <a:p>
            <a:pPr lvl="0"/>
            <a:endParaRPr altLang="en-US" sz="1100">
              <a:latin typeface="Helvetica" pitchFamily="-84" charset="0"/>
              <a:ea typeface="MS PGothic" pitchFamily="34" charset="-128"/>
            </a:endParaRPr>
          </a:p>
        </p:txBody>
      </p:sp>
      <p:sp>
        <p:nvSpPr>
          <p:cNvPr id="1048956" name=""/>
          <p:cNvSpPr/>
          <p:nvPr>
            <p:ph type="sldNum" sz="quarter" idx="3"/>
          </p:nvPr>
        </p:nvSpPr>
        <p:spPr>
          <a:xfrm rot="0">
            <a:off x="3951287" y="8866188"/>
            <a:ext cx="3071812" cy="442912"/>
          </a:xfrm>
          <a:prstGeom prst="rect"/>
          <a:noFill/>
          <a:ln>
            <a:noFill/>
          </a:ln>
        </p:spPr>
        <p:txBody>
          <a:bodyPr anchor="b" bIns="44132" lIns="88261" rIns="88261" tIns="44132" wrap="none"/>
          <a:p>
            <a:pPr algn="r" lvl="0"/>
            <a:fld id="{566ABCEB-ACFC-4714-9973-3DA970169C29}" type="slidenum">
              <a:rPr altLang="en-US" sz="1100">
                <a:latin typeface="Helvetica" pitchFamily="-84" charset="0"/>
              </a:rPr>
              <a:pPr algn="r" lvl="0"/>
            </a:fld>
            <a:endParaRPr altLang="en-US" sz="1100">
              <a:latin typeface="Helvetica" pitchFamily="-84" charset="0"/>
            </a:endParaRPr>
          </a:p>
        </p:txBody>
      </p:sp>
    </p:spTree>
  </p:cSld>
  <p:clrMap accent1="dk1" accent2="dk1" accent3="dk1" accent4="dk1" accent5="dk1" accent6="dk1" bg1="dk1" bg2="dk1" tx1="dk1" tx2="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299" name=""/>
        <p:cNvGrpSpPr/>
        <p:nvPr/>
      </p:nvGrpSpPr>
      <p:grpSpPr>
        <a:xfrm rot="0">
          <a:off x="0" y="0"/>
          <a:ext cx="0" cy="0"/>
          <a:chOff x="0" y="0"/>
          <a:chExt cx="0" cy="0"/>
        </a:xfrm>
      </p:grpSpPr>
      <p:sp>
        <p:nvSpPr>
          <p:cNvPr id="1048947" name=""/>
          <p:cNvSpPr/>
          <p:nvPr>
            <p:ph type="hdr" sz="quarter" idx="0"/>
          </p:nvPr>
        </p:nvSpPr>
        <p:spPr>
          <a:xfrm rot="0">
            <a:off x="0" y="0"/>
            <a:ext cx="3036887" cy="463550"/>
          </a:xfrm>
          <a:prstGeom prst="rect"/>
          <a:noFill/>
          <a:ln>
            <a:noFill/>
          </a:ln>
        </p:spPr>
        <p:txBody>
          <a:bodyPr anchor="ctr" bIns="46580" lIns="93160" rIns="93160" tIns="46580" wrap="none"/>
          <a:p>
            <a:pPr lvl="0"/>
            <a:endParaRPr altLang="en-US" sz="1200">
              <a:latin typeface="Times New Roman" pitchFamily="18" charset="0"/>
              <a:ea typeface="MS PGothic" pitchFamily="34" charset="-128"/>
            </a:endParaRPr>
          </a:p>
        </p:txBody>
      </p:sp>
      <p:sp>
        <p:nvSpPr>
          <p:cNvPr id="1048948" name=""/>
          <p:cNvSpPr/>
          <p:nvPr>
            <p:ph type="dt" sz="full" idx="1"/>
          </p:nvPr>
        </p:nvSpPr>
        <p:spPr>
          <a:xfrm rot="0">
            <a:off x="3973512" y="0"/>
            <a:ext cx="3036887" cy="463550"/>
          </a:xfrm>
          <a:prstGeom prst="rect"/>
          <a:noFill/>
          <a:ln>
            <a:noFill/>
          </a:ln>
        </p:spPr>
        <p:txBody>
          <a:bodyPr anchor="ctr" bIns="46580" lIns="93160" rIns="93160" tIns="46580" wrap="none"/>
          <a:p>
            <a:pPr algn="r" lvl="0"/>
            <a:endParaRPr altLang="en-US" sz="1200">
              <a:latin typeface="Times New Roman" pitchFamily="18" charset="0"/>
              <a:ea typeface="MS PGothic" pitchFamily="34" charset="-128"/>
            </a:endParaRPr>
          </a:p>
        </p:txBody>
      </p:sp>
      <p:sp>
        <p:nvSpPr>
          <p:cNvPr id="1048949" name=""/>
          <p:cNvSpPr/>
          <p:nvPr>
            <p:ph type="sldImg" sz="full" idx="2"/>
          </p:nvPr>
        </p:nvSpPr>
        <p:spPr>
          <a:xfrm rot="0">
            <a:off x="1182687" y="698500"/>
            <a:ext cx="4646612" cy="3486150"/>
          </a:xfrm>
          <a:prstGeom prst="rect"/>
          <a:noFill/>
          <a:ln w="9525" cap="flat" cmpd="sng">
            <a:solidFill>
              <a:srgbClr val="000000">
                <a:alpha val="100000"/>
              </a:srgbClr>
            </a:solidFill>
            <a:prstDash val="solid"/>
            <a:round/>
          </a:ln>
        </p:spPr>
        <p:txBody>
          <a:bodyPr anchor="ctr" bIns="46078" lIns="92157" rIns="92157" tIns="46078" wrap="none"/>
          <a:p/>
        </p:txBody>
      </p:sp>
      <p:sp>
        <p:nvSpPr>
          <p:cNvPr id="1048950" name=""/>
          <p:cNvSpPr/>
          <p:nvPr>
            <p:ph type="body" sz="quarter" idx="3"/>
          </p:nvPr>
        </p:nvSpPr>
        <p:spPr>
          <a:xfrm rot="0">
            <a:off x="935037" y="4416425"/>
            <a:ext cx="5140325" cy="4181475"/>
          </a:xfrm>
          <a:prstGeom prst="rect"/>
          <a:noFill/>
          <a:ln>
            <a:noFill/>
          </a:ln>
        </p:spPr>
        <p:txBody>
          <a:bodyPr anchor="ctr" bIns="46580" lIns="93160" rIns="93160" tIns="46580" wrap="none"/>
          <a:p>
            <a:pPr lvl="0"/>
            <a:r>
              <a:rPr altLang="en-US" lang="en-US"/>
              <a:t>Click to edit Master text styles</a:t>
            </a:r>
          </a:p>
          <a:p>
            <a:pPr lvl="1"/>
            <a:r>
              <a:rPr altLang="en-US" lang="en-US"/>
              <a:t>Second level</a:t>
            </a:r>
          </a:p>
          <a:p>
            <a:pPr lvl="2"/>
            <a:r>
              <a:rPr altLang="en-US" lang="en-US"/>
              <a:t>Third level</a:t>
            </a:r>
          </a:p>
          <a:p>
            <a:pPr lvl="3"/>
            <a:r>
              <a:rPr altLang="en-US" lang="en-US"/>
              <a:t>Fourth level</a:t>
            </a:r>
          </a:p>
          <a:p>
            <a:pPr lvl="4"/>
            <a:r>
              <a:rPr altLang="en-US" lang="en-US"/>
              <a:t>Fifth level</a:t>
            </a:r>
          </a:p>
        </p:txBody>
      </p:sp>
      <p:sp>
        <p:nvSpPr>
          <p:cNvPr id="1048951" name=""/>
          <p:cNvSpPr/>
          <p:nvPr>
            <p:ph type="ftr" sz="quarter" idx="4"/>
          </p:nvPr>
        </p:nvSpPr>
        <p:spPr>
          <a:xfrm rot="0">
            <a:off x="0" y="8832850"/>
            <a:ext cx="3036887" cy="463550"/>
          </a:xfrm>
          <a:prstGeom prst="rect"/>
          <a:noFill/>
          <a:ln>
            <a:noFill/>
          </a:ln>
        </p:spPr>
        <p:txBody>
          <a:bodyPr anchor="b" bIns="46580" lIns="93160" rIns="93160" tIns="46580" wrap="none"/>
          <a:p>
            <a:pPr lvl="0"/>
            <a:endParaRPr altLang="en-US" sz="1200">
              <a:latin typeface="Times New Roman" pitchFamily="18" charset="0"/>
              <a:ea typeface="MS PGothic" pitchFamily="34" charset="-128"/>
            </a:endParaRPr>
          </a:p>
        </p:txBody>
      </p:sp>
      <p:sp>
        <p:nvSpPr>
          <p:cNvPr id="1048952" name=""/>
          <p:cNvSpPr/>
          <p:nvPr>
            <p:ph type="sldNum" sz="quarter" idx="5"/>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a:latin typeface="Times New Roman" pitchFamily="18" charset="0"/>
              </a:rPr>
              <a:pPr algn="r" lvl="0"/>
            </a:fld>
            <a:endParaRPr altLang="en-US" sz="1200">
              <a:latin typeface="Times New Roman" pitchFamily="18" charset="0"/>
            </a:endParaRPr>
          </a:p>
        </p:txBody>
      </p:sp>
    </p:spTree>
  </p:cSld>
  <p:clrMap accent1="dk1" accent2="dk1" accent3="dk1" accent4="dk1" accent5="dk1" accent6="dk1" bg1="dk1" bg2="dk1" tx1="dk1" tx2="dk1" hlink="dk1" folHlink="dk1"/>
  <p:notesStyle>
    <a:lvl1pPr algn="l" fontAlgn="base" indent="0" latinLnBrk="1" marL="0" rtl="0">
      <a:lnSpc>
        <a:spcPct val="100000"/>
      </a:lnSpc>
      <a:spcBef>
        <a:spcPct val="30000"/>
      </a:spcBef>
      <a:spcAft>
        <a:spcPct val="0"/>
      </a:spcAft>
      <a:buFontTx/>
      <a:buNone/>
      <a:defRPr baseline="0" b="0" sz="1200" i="0" u="none">
        <a:solidFill>
          <a:schemeClr val="dk1"/>
        </a:solidFill>
        <a:latin typeface="Times New Roman" pitchFamily="18" charset="0"/>
        <a:ea typeface="MS PGothic" pitchFamily="34" charset="-128"/>
        <a:sym typeface="Verdana" pitchFamily="34" charset="0"/>
      </a:defRPr>
    </a:lvl1pPr>
    <a:lvl2pPr algn="l" fontAlgn="base" indent="0" latinLnBrk="1" marL="457200" rtl="0">
      <a:lnSpc>
        <a:spcPct val="100000"/>
      </a:lnSpc>
      <a:spcBef>
        <a:spcPct val="30000"/>
      </a:spcBef>
      <a:spcAft>
        <a:spcPct val="0"/>
      </a:spcAft>
      <a:buFontTx/>
      <a:buNone/>
      <a:defRPr baseline="0" b="0" sz="1200" i="0" u="none">
        <a:solidFill>
          <a:schemeClr val="dk1"/>
        </a:solidFill>
        <a:latin typeface="Times New Roman" pitchFamily="18" charset="0"/>
        <a:ea typeface="MS PGothic" pitchFamily="34" charset="-128"/>
        <a:sym typeface="Verdana" pitchFamily="34" charset="0"/>
      </a:defRPr>
    </a:lvl2pPr>
    <a:lvl3pPr algn="l" fontAlgn="base" indent="0" latinLnBrk="1" marL="914400" rtl="0">
      <a:lnSpc>
        <a:spcPct val="100000"/>
      </a:lnSpc>
      <a:spcBef>
        <a:spcPct val="30000"/>
      </a:spcBef>
      <a:spcAft>
        <a:spcPct val="0"/>
      </a:spcAft>
      <a:buFontTx/>
      <a:buNone/>
      <a:defRPr baseline="0" b="0" sz="1200" i="0" u="none">
        <a:solidFill>
          <a:schemeClr val="dk1"/>
        </a:solidFill>
        <a:latin typeface="Times New Roman" pitchFamily="18" charset="0"/>
        <a:ea typeface="MS PGothic" pitchFamily="34" charset="-128"/>
        <a:sym typeface="Verdana" pitchFamily="34" charset="0"/>
      </a:defRPr>
    </a:lvl3pPr>
    <a:lvl4pPr algn="l" fontAlgn="base" indent="0" latinLnBrk="1" marL="1371600" rtl="0">
      <a:lnSpc>
        <a:spcPct val="100000"/>
      </a:lnSpc>
      <a:spcBef>
        <a:spcPct val="30000"/>
      </a:spcBef>
      <a:spcAft>
        <a:spcPct val="0"/>
      </a:spcAft>
      <a:buFontTx/>
      <a:buNone/>
      <a:defRPr baseline="0" b="0" sz="1200" i="0" u="none">
        <a:solidFill>
          <a:schemeClr val="dk1"/>
        </a:solidFill>
        <a:latin typeface="Times New Roman" pitchFamily="18" charset="0"/>
        <a:ea typeface="MS PGothic" pitchFamily="34" charset="-128"/>
        <a:sym typeface="Verdana" pitchFamily="34" charset="0"/>
      </a:defRPr>
    </a:lvl4pPr>
    <a:lvl5pPr algn="l" fontAlgn="base" indent="0" latinLnBrk="1" marL="1828800" rtl="0">
      <a:lnSpc>
        <a:spcPct val="100000"/>
      </a:lnSpc>
      <a:spcBef>
        <a:spcPct val="30000"/>
      </a:spcBef>
      <a:spcAft>
        <a:spcPct val="0"/>
      </a:spcAft>
      <a:buFontTx/>
      <a:buNone/>
      <a:defRPr baseline="0" b="0" sz="1200" i="0" u="none">
        <a:solidFill>
          <a:schemeClr val="dk1"/>
        </a:solidFill>
        <a:latin typeface="Times New Roman" pitchFamily="18" charset="0"/>
        <a:ea typeface="MS PGothic" pitchFamily="34" charset="-128"/>
        <a:sym typeface="Verdana" pitchFamily="34" charset="0"/>
      </a:defRPr>
    </a:lvl5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rot="0">
          <a:off x="0" y="0"/>
          <a:ext cx="0" cy="0"/>
          <a:chOff x="0" y="0"/>
          <a:chExt cx="0" cy="0"/>
        </a:xfrm>
      </p:grpSpPr>
      <p:sp>
        <p:nvSpPr>
          <p:cNvPr id="104859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596" name=""/>
          <p:cNvSpPr/>
          <p:nvPr>
            <p:ph type="sldImg" sz="full" idx="0"/>
          </p:nvPr>
        </p:nvSpPr>
        <p:spPr>
          <a:xfrm rot="0">
            <a:off x="1182687" y="698500"/>
            <a:ext cx="4646612" cy="3486150"/>
          </a:xfrm>
          <a:prstGeom prst="rect"/>
        </p:spPr>
        <p:txBody>
          <a:bodyPr anchor="ctr" bIns="45788" lIns="91577" rIns="91577" tIns="45788" wrap="none"/>
          <a:p/>
        </p:txBody>
      </p:sp>
      <p:sp>
        <p:nvSpPr>
          <p:cNvPr id="1048597"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15" name=""/>
        <p:cNvGrpSpPr/>
        <p:nvPr/>
      </p:nvGrpSpPr>
      <p:grpSpPr>
        <a:xfrm rot="0">
          <a:off x="0" y="0"/>
          <a:ext cx="0" cy="0"/>
          <a:chOff x="0" y="0"/>
          <a:chExt cx="0" cy="0"/>
        </a:xfrm>
      </p:grpSpPr>
      <p:sp>
        <p:nvSpPr>
          <p:cNvPr id="104863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36" name=""/>
          <p:cNvSpPr/>
          <p:nvPr>
            <p:ph type="sldImg" sz="full" idx="0"/>
          </p:nvPr>
        </p:nvSpPr>
        <p:spPr>
          <a:xfrm rot="0">
            <a:off x="1182687" y="698500"/>
            <a:ext cx="4646612" cy="3486150"/>
          </a:xfrm>
          <a:prstGeom prst="rect"/>
        </p:spPr>
        <p:txBody>
          <a:bodyPr anchor="ctr" bIns="45788" lIns="91577" rIns="91577" tIns="45788" wrap="none"/>
          <a:p/>
        </p:txBody>
      </p:sp>
      <p:sp>
        <p:nvSpPr>
          <p:cNvPr id="1048637" name=""/>
          <p:cNvSpPr/>
          <p:nvPr>
            <p:ph type="body" sz="full" idx="1"/>
          </p:nvPr>
        </p:nvSpPr>
        <p:spPr>
          <a:xfrm rot="0">
            <a:off x="935037" y="4416425"/>
            <a:ext cx="5140325" cy="4181475"/>
          </a:xfrm>
          <a:prstGeom prst="rect"/>
          <a:noFill/>
        </p:spPr>
        <p:txBody>
          <a:bodyPr anchor="ctr" bIns="46580" lIns="93160" rIns="93160" tIns="46580" wrap="none"/>
          <a:p>
            <a:r>
              <a:rPr altLang="en-US" lang="en-US"/>
              <a:t>منطقي مقابل مساحة العنوان الفعلي
يعد مفهوم مساحة العنوان المنطقية المرتبطة بمساحة عنوان فعلية منفصلة أمرًا أساسيًا لإدارة الذاكرة المناسبة
• العنوان المنطقي الذي تم إنشاؤه بواسطة وحدة المعالجة المركزية ، المشار إليه أيضًا
كعنوان افتراضي
العنوان المادي - العنوان الذي تراه وحدة الذاكرة ، فإن العناوين المنطقية والمادية هي نفسها في أنظمة ربط عناوين وقت الترجمة ووقت التحميل ؛ تختلف العناوين المنطقية (الافتراضية) والمادية في نظام ربط عنوان وقت التنفيذ
مساحة العنوان المنطقية هي مجموعة كل العناوين المنطقية
تم إنشاؤها بواسطة برنامج
مساحة العنوان الفعلية هي مجموعة جميع العناوين المادية التي تم إنشاؤها بواسطة برنامج</a:t>
            </a:r>
            <a:endParaRPr altLang="en-US"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18" name=""/>
        <p:cNvGrpSpPr/>
        <p:nvPr/>
      </p:nvGrpSpPr>
      <p:grpSpPr>
        <a:xfrm rot="0">
          <a:off x="0" y="0"/>
          <a:ext cx="0" cy="0"/>
          <a:chOff x="0" y="0"/>
          <a:chExt cx="0" cy="0"/>
        </a:xfrm>
      </p:grpSpPr>
      <p:sp>
        <p:nvSpPr>
          <p:cNvPr id="1048640"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41" name=""/>
          <p:cNvSpPr/>
          <p:nvPr>
            <p:ph type="sldImg" sz="full" idx="0"/>
          </p:nvPr>
        </p:nvSpPr>
        <p:spPr>
          <a:xfrm rot="0">
            <a:off x="1182687" y="698500"/>
            <a:ext cx="4646612" cy="3486150"/>
          </a:xfrm>
          <a:prstGeom prst="rect"/>
        </p:spPr>
        <p:txBody>
          <a:bodyPr anchor="ctr" bIns="45788" lIns="91577" rIns="91577" tIns="45788" wrap="none"/>
          <a:p/>
        </p:txBody>
      </p:sp>
      <p:sp>
        <p:nvSpPr>
          <p:cNvPr id="1048642" name=""/>
          <p:cNvSpPr/>
          <p:nvPr>
            <p:ph type="body" sz="full" idx="1"/>
          </p:nvPr>
        </p:nvSpPr>
        <p:spPr>
          <a:xfrm rot="0">
            <a:off x="935037" y="4416425"/>
            <a:ext cx="5140325" cy="4181475"/>
          </a:xfrm>
          <a:prstGeom prst="rect"/>
          <a:noFill/>
        </p:spPr>
        <p:txBody>
          <a:bodyPr anchor="ctr" bIns="46580" lIns="93160" rIns="93160" tIns="46580" wrap="none"/>
          <a:p>
            <a:r>
              <a:rPr altLang="en-US" lang="en-US"/>
              <a:t>وحدة إدارة الذاكرة (MMU)‏
جهاز يقوم في وقت التشغيل بتعيين العنوان الظاهري إلى العنوان الفعلي
العديد من الطرق الممكنة ، مغطاة في بقية هذا الفصل للبدء ، ضع في اعتبارك مخططًا بسيطًا حيث القيمة في
يضاف سجل النقل إلى كل عنوان تم إنشاؤه بواسطة أ
عملية المستخدم في وقت إرسالها إلى الذاكرة • سجل أساسي يسمى الآن سجل الانتقال MS-DOS‏ على Intel 80x86 مستخدم 4 سجلات إعادة تحديد يتعامل برنامج المستخدم مع العناوين المنطقية ، ولا يرى أبدًا
عناوين مادية حقيقية
• يحدث ربط وقت التنفيذ عند الإشارة إلى
الموقع في الذاكرة • العنوان المنطقي المرتبط بالعناوين الفعلية</a:t>
            </a:r>
            <a:endParaRPr altLang="en-US"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21" name=""/>
        <p:cNvGrpSpPr/>
        <p:nvPr/>
      </p:nvGrpSpPr>
      <p:grpSpPr>
        <a:xfrm rot="0">
          <a:off x="0" y="0"/>
          <a:ext cx="0" cy="0"/>
          <a:chOff x="0" y="0"/>
          <a:chExt cx="0" cy="0"/>
        </a:xfrm>
      </p:grpSpPr>
      <p:sp>
        <p:nvSpPr>
          <p:cNvPr id="104864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46" name=""/>
          <p:cNvSpPr/>
          <p:nvPr>
            <p:ph type="sldImg" sz="full" idx="0"/>
          </p:nvPr>
        </p:nvSpPr>
        <p:spPr>
          <a:xfrm rot="0">
            <a:off x="1182687" y="698500"/>
            <a:ext cx="4646612" cy="3486150"/>
          </a:xfrm>
          <a:prstGeom prst="rect"/>
        </p:spPr>
        <p:txBody>
          <a:bodyPr anchor="ctr" bIns="45788" lIns="91577" rIns="91577" tIns="45788" wrap="none"/>
          <a:p/>
        </p:txBody>
      </p:sp>
      <p:sp>
        <p:nvSpPr>
          <p:cNvPr id="1048647" name=""/>
          <p:cNvSpPr/>
          <p:nvPr>
            <p:ph type="body" sz="full" idx="1"/>
          </p:nvPr>
        </p:nvSpPr>
        <p:spPr>
          <a:xfrm rot="0">
            <a:off x="935037" y="4416425"/>
            <a:ext cx="5140325" cy="4181475"/>
          </a:xfrm>
          <a:prstGeom prst="rect"/>
          <a:noFill/>
        </p:spPr>
        <p:txBody>
          <a:bodyPr anchor="ctr" bIns="46580" lIns="93160" rIns="93160" tIns="46580" wrap="none"/>
          <a:p>
            <a:r>
              <a:rPr altLang="en-US" lang="en-US"/>
              <a:t>نقل ديناميكي باستخدام سجل الانتقال
لم يتم تحميل الروتين حتى يتم استدعاؤه
استخدام أفضل لمساحة الذاكرة. لم يتم تحميل الروتين غير المستخدم
يتم الاحتفاظ بجميع الإجراءات الروتينية على القرص بتنسيق تحميل قابل للنقل
مفيد عندما تكون هناك حاجة إلى كميات كبيرة من التعليمات البرمجية للتعامل مع الحالات التي تحدث بشكل غير متكرر
لا يوجد دعم خاص من
346
‏MMU‏
مطلوب نظام تشغيل يتم تنفيذه من خلال تصميم البرنامج
يمكن لنظام التشغيل المساعدة من خلال توفير المكتبات. لتنفيذ التحميل الديناميكي</a:t>
            </a:r>
            <a:endParaRPr altLang="en-US"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24" name=""/>
        <p:cNvGrpSpPr/>
        <p:nvPr/>
      </p:nvGrpSpPr>
      <p:grpSpPr>
        <a:xfrm rot="0">
          <a:off x="0" y="0"/>
          <a:ext cx="0" cy="0"/>
          <a:chOff x="0" y="0"/>
          <a:chExt cx="0" cy="0"/>
        </a:xfrm>
      </p:grpSpPr>
      <p:sp>
        <p:nvSpPr>
          <p:cNvPr id="1048650"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51" name=""/>
          <p:cNvSpPr/>
          <p:nvPr>
            <p:ph type="sldImg" sz="full" idx="0"/>
          </p:nvPr>
        </p:nvSpPr>
        <p:spPr>
          <a:xfrm rot="0">
            <a:off x="1182687" y="698500"/>
            <a:ext cx="4646612" cy="3486150"/>
          </a:xfrm>
          <a:prstGeom prst="rect"/>
        </p:spPr>
        <p:txBody>
          <a:bodyPr anchor="ctr" bIns="45788" lIns="91577" rIns="91577" tIns="45788" wrap="none"/>
          <a:p/>
        </p:txBody>
      </p:sp>
      <p:sp>
        <p:nvSpPr>
          <p:cNvPr id="1048652" name=""/>
          <p:cNvSpPr/>
          <p:nvPr>
            <p:ph type="body" sz="full" idx="1"/>
          </p:nvPr>
        </p:nvSpPr>
        <p:spPr>
          <a:xfrm rot="0">
            <a:off x="935037" y="4416425"/>
            <a:ext cx="5140325" cy="4181475"/>
          </a:xfrm>
          <a:prstGeom prst="rect"/>
          <a:noFill/>
        </p:spPr>
        <p:txBody>
          <a:bodyPr anchor="ctr" bIns="46580" lIns="93160" rIns="93160" tIns="46580" wrap="none"/>
          <a:p>
            <a:r>
              <a:rPr altLang="en-US" lang="en-US"/>
              <a:t>الارتباط الديناميكي
مكتبات نظام الربط الثابت ورمز البرنامج مجتمعين بواسطة
المحمل في صورة البرنامج الثنائي تم تأجيل وقت التنفيذ للربط الديناميكي
قطعة صغيرة من التعليمات البرمجية ، كعب روتين ، تستخدم لتحديد روتين المكتبة المقيمة في الذاكرة المناسب
يستبدل Stub نفسه بعنوان الروتين ، وينفذ الروتين
يتحقق نظام التشغيل مما إذا كان الروتين موجودًا في عنوان ذاكرة العمليات
• إذا لم تكن في مساحة العنوان ، أضف إلى مساحة العنوان الارتباط الديناميكي مفيد بشكل خاص للمكتبات
‏#System يُعرف أيضًا باسم المكتبات المشتركة
☐ النظر في إمكانية التطبيق على مكتبات نظام التصحيح
• قد تكون هناك حاجة لتعيين الإصدار</a:t>
            </a:r>
            <a:endParaRPr altLang="en-US"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27" name=""/>
        <p:cNvGrpSpPr/>
        <p:nvPr/>
      </p:nvGrpSpPr>
      <p:grpSpPr>
        <a:xfrm rot="0">
          <a:off x="0" y="0"/>
          <a:ext cx="0" cy="0"/>
          <a:chOff x="0" y="0"/>
          <a:chExt cx="0" cy="0"/>
        </a:xfrm>
      </p:grpSpPr>
      <p:sp>
        <p:nvSpPr>
          <p:cNvPr id="104865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56" name=""/>
          <p:cNvSpPr/>
          <p:nvPr>
            <p:ph type="sldImg" sz="full" idx="0"/>
          </p:nvPr>
        </p:nvSpPr>
        <p:spPr>
          <a:xfrm rot="0">
            <a:off x="1182687" y="698500"/>
            <a:ext cx="4646612" cy="3486150"/>
          </a:xfrm>
          <a:prstGeom prst="rect"/>
        </p:spPr>
        <p:txBody>
          <a:bodyPr anchor="ctr" bIns="45788" lIns="91577" rIns="91577" tIns="45788" wrap="none"/>
          <a:p/>
        </p:txBody>
      </p:sp>
      <p:sp>
        <p:nvSpPr>
          <p:cNvPr id="1048657" name=""/>
          <p:cNvSpPr/>
          <p:nvPr>
            <p:ph type="body" sz="full" idx="1"/>
          </p:nvPr>
        </p:nvSpPr>
        <p:spPr>
          <a:xfrm rot="0">
            <a:off x="935037" y="4416425"/>
            <a:ext cx="5140325" cy="4181475"/>
          </a:xfrm>
          <a:prstGeom prst="rect"/>
          <a:noFill/>
        </p:spPr>
        <p:txBody>
          <a:bodyPr anchor="ctr" bIns="46580" lIns="93160" rIns="93160" tIns="46580" wrap="none"/>
          <a:p>
            <a:r>
              <a:rPr altLang="en-US" lang="en-US"/>
              <a:t>مبادلة
يمكن تبديل العملية مؤقتًا بنفاد الذاكرة إلى مخزن النسخ ، ثم إعادتها إلى الذاكرة لمواصلة التنفيذ
• إجمالي مساحة الذاكرة الفعلية للعمليات يمكن أن يتجاوز الذاكرة الفعلية
مخزن النسخ - قرص سريع كبير بما يكفي لاستيعاب نسخ جميع صور الذاكرة لجميع المستخدمين ؛ يجب أن توفر وصولاً مباشرًا إلى صور الذاكرة هذه
طرح ، بدء - متغير المبادلة المستخدم لخوارزميات الجدولة المستندة إلى الأولوية ، يتم تبديل العملية ذات الأولوية المنخفضة بحيث يمكن تحميل وتنفيذ العملية ذات الأولوية الأعلى
الجزء الرئيسي من وقت المبادلة هو وقت التحويل ؛ إجمالي وقت التحويل هو
يتناسب طرديًا مع مقدار الذاكرة التي يتم تبديلها. يحتفظ النظام بقائمة انتظار جاهزة لعمليات القراءة للتشغيل التي تحتوي على صور ذاكرة على القرص</a:t>
            </a:r>
            <a:endParaRPr altLang="en-US"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30" name=""/>
        <p:cNvGrpSpPr/>
        <p:nvPr/>
      </p:nvGrpSpPr>
      <p:grpSpPr>
        <a:xfrm rot="0">
          <a:off x="0" y="0"/>
          <a:ext cx="0" cy="0"/>
          <a:chOff x="0" y="0"/>
          <a:chExt cx="0" cy="0"/>
        </a:xfrm>
      </p:grpSpPr>
      <p:sp>
        <p:nvSpPr>
          <p:cNvPr id="1048660"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61" name=""/>
          <p:cNvSpPr/>
          <p:nvPr>
            <p:ph type="sldImg" sz="full" idx="0"/>
          </p:nvPr>
        </p:nvSpPr>
        <p:spPr>
          <a:xfrm rot="0">
            <a:off x="1182687" y="698500"/>
            <a:ext cx="4646612" cy="3486150"/>
          </a:xfrm>
          <a:prstGeom prst="rect"/>
        </p:spPr>
        <p:txBody>
          <a:bodyPr anchor="ctr" bIns="45788" lIns="91577" rIns="91577" tIns="45788" wrap="none"/>
          <a:p/>
        </p:txBody>
      </p:sp>
      <p:sp>
        <p:nvSpPr>
          <p:cNvPr id="1048662" name=""/>
          <p:cNvSpPr/>
          <p:nvPr>
            <p:ph type="body" sz="full" idx="1"/>
          </p:nvPr>
        </p:nvSpPr>
        <p:spPr>
          <a:xfrm rot="0">
            <a:off x="935037" y="4416425"/>
            <a:ext cx="5140325" cy="4181475"/>
          </a:xfrm>
          <a:prstGeom prst="rect"/>
          <a:noFill/>
        </p:spPr>
        <p:txBody>
          <a:bodyPr anchor="ctr" bIns="46580" lIns="93160" rIns="93160" tIns="46580" wrap="none"/>
          <a:p>
            <a:r>
              <a:rPr altLang="en-US" lang="en-US"/>
              <a:t>مبادلة (تابع)
هل تحتاج عملية التبادل إلى التبديل مرة أخرى إلى نفس العناوين الفعلية؟ يعتمد على طريقة ربط العنوان
بالإضافة إلى ذلك ، ضع في اعتبارك أن الإدخال / الإخراج المعلق من / إلى مساحة ذاكرة العملية توجد إصدارات معدلة من المبادلة في العديد من الأنظمة (مثل UNIX و Linux و Windows)‏
تم تعطيل التبديل العادي بدأ في تشغيله بأكثر من الحد الأقصى لمقدار الذاكرة المخصص
تم تعطيله مرة أخرى بمجرد انخفاض الطلب على الذاكرة أدناه</a:t>
            </a:r>
            <a:endParaRPr altLang="en-US"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33" name=""/>
        <p:cNvGrpSpPr/>
        <p:nvPr/>
      </p:nvGrpSpPr>
      <p:grpSpPr>
        <a:xfrm rot="0">
          <a:off x="0" y="0"/>
          <a:ext cx="0" cy="0"/>
          <a:chOff x="0" y="0"/>
          <a:chExt cx="0" cy="0"/>
        </a:xfrm>
      </p:grpSpPr>
      <p:sp>
        <p:nvSpPr>
          <p:cNvPr id="1048664"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65" name=""/>
          <p:cNvSpPr/>
          <p:nvPr>
            <p:ph type="sldImg" sz="full" idx="0"/>
          </p:nvPr>
        </p:nvSpPr>
        <p:spPr>
          <a:xfrm rot="0">
            <a:off x="1182687" y="698500"/>
            <a:ext cx="4646612" cy="3486150"/>
          </a:xfrm>
          <a:prstGeom prst="rect"/>
        </p:spPr>
        <p:txBody>
          <a:bodyPr anchor="ctr" bIns="45788" lIns="91577" rIns="91577" tIns="45788" wrap="none"/>
          <a:p/>
        </p:txBody>
      </p:sp>
      <p:sp>
        <p:nvSpPr>
          <p:cNvPr id="1048666"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304" name=""/>
        <p:cNvGrpSpPr/>
        <p:nvPr/>
      </p:nvGrpSpPr>
      <p:grpSpPr>
        <a:xfrm>
          <a:off x="0" y="0"/>
          <a:ext cx="0" cy="0"/>
          <a:chOff x="0" y="0"/>
          <a:chExt cx="0" cy="0"/>
        </a:xfrm>
      </p:grpSpPr>
      <p:sp>
        <p:nvSpPr>
          <p:cNvPr id="1048959" name=""/>
          <p:cNvSpPr>
            <a:spLocks noGrp="1"/>
          </p:cNvSpPr>
          <p:nvPr>
            <p:ph type="body"/>
          </p:nvPr>
        </p:nvSpPr>
        <p:spPr/>
        <p:txBody>
          <a:bodyPr/>
          <a:p>
            <a:r>
              <a:rPr altLang="en-US" lang="zh-CN"/>
              <a:t>وقت تبديل السياق بما في ذلك المبادلة
إذا لم تكن العمليات التالية التي سيتم وضعها على وحدة المعالجة المركزية في الذاكرة ، فيجب تبديل العملية والتبديل في العملية المستهدفة ، يمكن أن يكون وقت تبديل السياق مرتفعًا جدًا
100 ميغا بايت عملية مبادلة إلى القرص الصلب مع معدل نقل SOMB‏ / ثانية
وقت التبديل 2000 مللي ثانية • بالإضافة إلى تبديل في نفس الحجم العملية
• إجمالي وقت تبديل تبديل السياق المكون من 4000 مللي ثانية
(4 ثوان) يمكن أن يقلل إذا تم تقليل حجم الذاكرة المتبادلة - من خلال معرفة مقدار الذاكرة المستخدمة بالفعل
مكالمات النظام لإبلاغ نظام التشغيل باستخدام الذاكرة عبر request_memory () و release_memory ()‏</a:t>
            </a:r>
            <a:endParaRPr altLang="en-US"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305" name=""/>
        <p:cNvGrpSpPr/>
        <p:nvPr/>
      </p:nvGrpSpPr>
      <p:grpSpPr>
        <a:xfrm>
          <a:off x="0" y="0"/>
          <a:ext cx="0" cy="0"/>
          <a:chOff x="0" y="0"/>
          <a:chExt cx="0" cy="0"/>
        </a:xfrm>
      </p:grpSpPr>
      <p:sp>
        <p:nvSpPr>
          <p:cNvPr id="1048960" name=""/>
          <p:cNvSpPr>
            <a:spLocks noGrp="1"/>
          </p:cNvSpPr>
          <p:nvPr>
            <p:ph type="body"/>
          </p:nvPr>
        </p:nvSpPr>
        <p:spPr/>
        <p:txBody>
          <a:bodyPr/>
          <a:p>
            <a:r>
              <a:rPr altLang="en-US" lang="zh-CN"/>
              <a:t>وقت تبديل السياق والمبادلة (تابع)
قيود أخرى أيضًا على المبادلة • الإدخال / الإخراج المعلق - لا يمكن التبديل لأن الإدخال / الإخراج قد يحدث بشكل خاطئ
عملية
أو قم دائمًا بنقل الإدخال / الإخراج إلى مساحة kernel ، ثم إلى جهاز الإدخال / الإخراج
▸ المعروف باسم التخزين المؤقت المزدوج ، ويضيف النفقات العامة
■ لا يتم استخدام المقايضة القياسية في أنظمة التشغيل الحديثة ولكن النسخة المعدلة شائعة
قم بالتبديل فقط عندما تكون الذاكرة الخالية منخفضة للغاية</a:t>
            </a:r>
            <a:endParaRPr altLang="en-US"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306" name=""/>
        <p:cNvGrpSpPr/>
        <p:nvPr/>
      </p:nvGrpSpPr>
      <p:grpSpPr>
        <a:xfrm>
          <a:off x="0" y="0"/>
          <a:ext cx="0" cy="0"/>
          <a:chOff x="0" y="0"/>
          <a:chExt cx="0" cy="0"/>
        </a:xfrm>
      </p:grpSpPr>
      <p:sp>
        <p:nvSpPr>
          <p:cNvPr id="1048961" name=""/>
          <p:cNvSpPr>
            <a:spLocks noGrp="1"/>
          </p:cNvSpPr>
          <p:nvPr>
            <p:ph type="body"/>
          </p:nvPr>
        </p:nvSpPr>
        <p:spPr/>
        <p:txBody>
          <a:bodyPr/>
          <a:p>
            <a:r>
              <a:rPr altLang="en-US" lang="zh-CN"/>
              <a:t>المبادلة على الأنظمة المتنقلة
غير مدعوم عادة
فلاش على أساس الذاكرة
▸ مساحة صغيرة
. عدد محدود من دورات الكتابة
معدل نقل ضعيف بين ذاكرة الفلاش ووحدة المعالجة المركزية ومنصة متنقلة
بدلاً من ذلك ، استخدم طرقًا أخرى لتحرير الذاكرة إذا كانت منخفضة
⚫ يطلب iOS من التطبيقات التخلي طواعية عن الذاكرة المخصصة
بيانات القراءة فقط التي يتم إلقاؤها وإعادة تحميلها من الفلاش إذا لزم الأمر قد يؤدي الفشل في التحرير إلى الإنهاء
• يقوم Android بإنهاء التطبيقات في حالة انخفاض الذاكرة الخالية ، ولكن يكتب أولاً
حالة التطبيق تومض لإعادة التشغيل السريع
⚫ يدعم كلا نظامي التشغيل الترحيل كما هو موضح أدناه</a:t>
            </a:r>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94" name=""/>
        <p:cNvGrpSpPr/>
        <p:nvPr/>
      </p:nvGrpSpPr>
      <p:grpSpPr>
        <a:xfrm rot="0">
          <a:off x="0" y="0"/>
          <a:ext cx="0" cy="0"/>
          <a:chOff x="0" y="0"/>
          <a:chExt cx="0" cy="0"/>
        </a:xfrm>
      </p:grpSpPr>
      <p:sp>
        <p:nvSpPr>
          <p:cNvPr id="1048602"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03" name=""/>
          <p:cNvSpPr/>
          <p:nvPr>
            <p:ph type="sldImg" sz="full" idx="0"/>
          </p:nvPr>
        </p:nvSpPr>
        <p:spPr>
          <a:xfrm rot="0">
            <a:off x="1182687" y="698500"/>
            <a:ext cx="4646612" cy="3486150"/>
          </a:xfrm>
          <a:prstGeom prst="rect"/>
        </p:spPr>
        <p:txBody>
          <a:bodyPr anchor="ctr" bIns="45788" lIns="91577" rIns="91577" tIns="45788" wrap="none"/>
          <a:p/>
        </p:txBody>
      </p:sp>
      <p:sp>
        <p:nvSpPr>
          <p:cNvPr id="1048604" name=""/>
          <p:cNvSpPr/>
          <p:nvPr>
            <p:ph type="body" sz="full" idx="1"/>
          </p:nvPr>
        </p:nvSpPr>
        <p:spPr>
          <a:xfrm rot="0">
            <a:off x="935037" y="4416425"/>
            <a:ext cx="5140325" cy="4181475"/>
          </a:xfrm>
          <a:prstGeom prst="rect"/>
          <a:noFill/>
        </p:spPr>
        <p:txBody>
          <a:bodyPr anchor="ctr" bIns="46580" lIns="93160" rIns="93160" tIns="46580" wrap="none"/>
          <a:p>
            <a:r>
              <a:rPr altLang="en-US" lang="en-US"/>
              <a:t>الفصل: إدارة الذاكرة
خلفية
■ مبادلة
تخصيص الذاكرة المتجاورة
تجزئة
هيكل الترحيل لجدول الصفحة
مثال: معماريات Intel 32 و 64 بت
مثال: هندسة ARM‏</a:t>
            </a:r>
            <a:endParaRPr altLang="en-US"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39" name=""/>
        <p:cNvGrpSpPr/>
        <p:nvPr/>
      </p:nvGrpSpPr>
      <p:grpSpPr>
        <a:xfrm rot="0">
          <a:off x="0" y="0"/>
          <a:ext cx="0" cy="0"/>
          <a:chOff x="0" y="0"/>
          <a:chExt cx="0" cy="0"/>
        </a:xfrm>
      </p:grpSpPr>
      <p:sp>
        <p:nvSpPr>
          <p:cNvPr id="104867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76" name=""/>
          <p:cNvSpPr/>
          <p:nvPr>
            <p:ph type="sldImg" sz="full" idx="0"/>
          </p:nvPr>
        </p:nvSpPr>
        <p:spPr>
          <a:xfrm rot="0">
            <a:off x="1182687" y="698500"/>
            <a:ext cx="4646612" cy="3486150"/>
          </a:xfrm>
          <a:prstGeom prst="rect"/>
        </p:spPr>
        <p:txBody>
          <a:bodyPr anchor="ctr" bIns="45788" lIns="91577" rIns="91577" tIns="45788" wrap="none"/>
          <a:p/>
        </p:txBody>
      </p:sp>
      <p:sp>
        <p:nvSpPr>
          <p:cNvPr id="1048677" name=""/>
          <p:cNvSpPr/>
          <p:nvPr>
            <p:ph type="body" sz="full" idx="1"/>
          </p:nvPr>
        </p:nvSpPr>
        <p:spPr>
          <a:xfrm rot="0">
            <a:off x="935037" y="4416425"/>
            <a:ext cx="5140325" cy="4181475"/>
          </a:xfrm>
          <a:prstGeom prst="rect"/>
          <a:noFill/>
        </p:spPr>
        <p:txBody>
          <a:bodyPr anchor="ctr" bIns="46580" lIns="93160" rIns="93160" tIns="46580" wrap="none"/>
          <a:p>
            <a:r>
              <a:rPr altLang="en-US" lang="en-US"/>
              <a:t>التخصيص المجاور
يجب أن تدعم الذاكرة الرئيسية كلاً من نظام التشغيل وعمليات المستخدم ■ الموارد المحدودة ، يجب تخصيصها بكفاءة
التخصيص المجاور هو إحدى الطرق المبكرة
الذاكرة الرئيسية عادة مقسمة إلى قسمين:
• نظام تشغيل مقيم ، يتم الاحتفاظ به عادةً في ذاكرة منخفضة مع ناقل المقاطعة
• يتم الاحتفاظ بعمليات المستخدم بعد ذلك في ذاكرة عالية. • كل عملية موجودة في قسم واحد متجاور من الذاكرة</a:t>
            </a:r>
            <a:endParaRPr altLang="en-US"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42" name=""/>
        <p:cNvGrpSpPr/>
        <p:nvPr/>
      </p:nvGrpSpPr>
      <p:grpSpPr>
        <a:xfrm rot="0">
          <a:off x="0" y="0"/>
          <a:ext cx="0" cy="0"/>
          <a:chOff x="0" y="0"/>
          <a:chExt cx="0" cy="0"/>
        </a:xfrm>
      </p:grpSpPr>
      <p:sp>
        <p:nvSpPr>
          <p:cNvPr id="1048680"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81" name=""/>
          <p:cNvSpPr/>
          <p:nvPr>
            <p:ph type="sldImg" sz="full" idx="0"/>
          </p:nvPr>
        </p:nvSpPr>
        <p:spPr>
          <a:xfrm rot="0">
            <a:off x="1182687" y="698500"/>
            <a:ext cx="4646612" cy="3486150"/>
          </a:xfrm>
          <a:prstGeom prst="rect"/>
        </p:spPr>
        <p:txBody>
          <a:bodyPr anchor="ctr" bIns="45788" lIns="91577" rIns="91577" tIns="45788" wrap="none"/>
          <a:p/>
        </p:txBody>
      </p:sp>
      <p:sp>
        <p:nvSpPr>
          <p:cNvPr id="1048682" name=""/>
          <p:cNvSpPr/>
          <p:nvPr>
            <p:ph type="body" sz="full" idx="1"/>
          </p:nvPr>
        </p:nvSpPr>
        <p:spPr>
          <a:xfrm rot="0">
            <a:off x="935037" y="4416425"/>
            <a:ext cx="5140325" cy="4181475"/>
          </a:xfrm>
          <a:prstGeom prst="rect"/>
          <a:noFill/>
        </p:spPr>
        <p:txBody>
          <a:bodyPr anchor="ctr" bIns="46580" lIns="93160" rIns="93160" tIns="46580" wrap="none"/>
          <a:p>
            <a:r>
              <a:rPr altLang="en-US" lang="en-US"/>
              <a:t>تخصيص متجاور (تابع)
سجلات النقل المستخدمة لحماية عمليات المستخدم من بعضها البعض ، ومن تغيير كود نظام التشغيل والبيانات
⚫ يحتوي السجل الأساسي على قيمة أصغر عنوان مادي. • يحتوي سجل الحدود على مجموعة من العناوين المنطقية- لكل منها
يجب أن يكون العنوان المنطقي أقل من الحد الأقصى لسجل خرائط MMU للعنوان المنطقي ديناميكيًا
يمكن بعد ذلك السماح بإجراءات مثل كود النواة التي تكون عابرة وتغيير حجم kemel‏</a:t>
            </a:r>
            <a:endParaRPr altLang="en-US"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45" name=""/>
        <p:cNvGrpSpPr/>
        <p:nvPr/>
      </p:nvGrpSpPr>
      <p:grpSpPr>
        <a:xfrm rot="0">
          <a:off x="0" y="0"/>
          <a:ext cx="0" cy="0"/>
          <a:chOff x="0" y="0"/>
          <a:chExt cx="0" cy="0"/>
        </a:xfrm>
      </p:grpSpPr>
      <p:sp>
        <p:nvSpPr>
          <p:cNvPr id="1048684"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85" name=""/>
          <p:cNvSpPr/>
          <p:nvPr>
            <p:ph type="sldImg" sz="full" idx="0"/>
          </p:nvPr>
        </p:nvSpPr>
        <p:spPr>
          <a:xfrm rot="0">
            <a:off x="1182687" y="698500"/>
            <a:ext cx="4646612" cy="3486150"/>
          </a:xfrm>
          <a:prstGeom prst="rect"/>
        </p:spPr>
        <p:txBody>
          <a:bodyPr anchor="ctr" bIns="45788" lIns="91577" rIns="91577" tIns="45788" wrap="none"/>
          <a:p/>
        </p:txBody>
      </p:sp>
      <p:sp>
        <p:nvSpPr>
          <p:cNvPr id="1048686"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48" name=""/>
        <p:cNvGrpSpPr/>
        <p:nvPr/>
      </p:nvGrpSpPr>
      <p:grpSpPr>
        <a:xfrm rot="0">
          <a:off x="0" y="0"/>
          <a:ext cx="0" cy="0"/>
          <a:chOff x="0" y="0"/>
          <a:chExt cx="0" cy="0"/>
        </a:xfrm>
      </p:grpSpPr>
      <p:sp>
        <p:nvSpPr>
          <p:cNvPr id="1048689"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90" name=""/>
          <p:cNvSpPr/>
          <p:nvPr>
            <p:ph type="sldImg" sz="full" idx="0"/>
          </p:nvPr>
        </p:nvSpPr>
        <p:spPr>
          <a:xfrm rot="0">
            <a:off x="1182687" y="698500"/>
            <a:ext cx="4646612" cy="3486150"/>
          </a:xfrm>
          <a:prstGeom prst="rect"/>
        </p:spPr>
        <p:txBody>
          <a:bodyPr anchor="ctr" bIns="45788" lIns="91577" rIns="91577" tIns="45788" wrap="none"/>
          <a:p/>
        </p:txBody>
      </p:sp>
      <p:sp>
        <p:nvSpPr>
          <p:cNvPr id="1048691" name=""/>
          <p:cNvSpPr/>
          <p:nvPr>
            <p:ph type="body" sz="full" idx="1"/>
          </p:nvPr>
        </p:nvSpPr>
        <p:spPr>
          <a:xfrm rot="0">
            <a:off x="935037" y="4416425"/>
            <a:ext cx="5140325" cy="4181475"/>
          </a:xfrm>
          <a:prstGeom prst="rect"/>
          <a:noFill/>
        </p:spPr>
        <p:txBody>
          <a:bodyPr anchor="ctr" bIns="46580" lIns="93160" rIns="93160" tIns="46580" wrap="none"/>
          <a:p>
            <a:r>
              <a:rPr altLang="en-US" lang="en-US"/>
              <a:t>التخصيص متعدد الأقسام
التخصيص متعدد الأقسام
• درجة البرمجة المتعددة محدودة بعدد الأقسام • أحجام الأقسام المتغيرة من أجل الكفاءة (الحجم وفقًا لاحتياجات عملية معينة) كتلة الفتحات للذاكرة المتاحة: الثقوب ذات الأحجام المختلفة منتشرة في جميع أنحاء الذاكرة
⚫عند وصول عملية ما ، يتم تخصيص ذاكرة من ثقب كبير بما يكفي لاستيعابها
• عملية الخروج تحرر قسمها ، والأقسام الحرة المجاورة مجتمعة يحتفظ نظام التشغيل بمعلومات حول أ) الأقسام المخصصة ب) الأقسام الحرة (الفتحة)</a:t>
            </a:r>
            <a:endParaRPr altLang="en-US"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51" name=""/>
        <p:cNvGrpSpPr/>
        <p:nvPr/>
      </p:nvGrpSpPr>
      <p:grpSpPr>
        <a:xfrm rot="0">
          <a:off x="0" y="0"/>
          <a:ext cx="0" cy="0"/>
          <a:chOff x="0" y="0"/>
          <a:chExt cx="0" cy="0"/>
        </a:xfrm>
      </p:grpSpPr>
      <p:sp>
        <p:nvSpPr>
          <p:cNvPr id="1048696"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97" name=""/>
          <p:cNvSpPr/>
          <p:nvPr>
            <p:ph type="sldImg" sz="full" idx="0"/>
          </p:nvPr>
        </p:nvSpPr>
        <p:spPr>
          <a:xfrm rot="0">
            <a:off x="1182687" y="698500"/>
            <a:ext cx="4646612" cy="3486150"/>
          </a:xfrm>
          <a:prstGeom prst="rect"/>
        </p:spPr>
        <p:txBody>
          <a:bodyPr anchor="ctr" bIns="45788" lIns="91577" rIns="91577" tIns="45788" wrap="none"/>
          <a:p/>
        </p:txBody>
      </p:sp>
      <p:sp>
        <p:nvSpPr>
          <p:cNvPr id="1048698" name=""/>
          <p:cNvSpPr/>
          <p:nvPr>
            <p:ph type="body" sz="full" idx="1"/>
          </p:nvPr>
        </p:nvSpPr>
        <p:spPr>
          <a:xfrm rot="0">
            <a:off x="935037" y="4416425"/>
            <a:ext cx="5140325" cy="4181475"/>
          </a:xfrm>
          <a:prstGeom prst="rect"/>
          <a:noFill/>
        </p:spPr>
        <p:txBody>
          <a:bodyPr anchor="ctr" bIns="46580" lIns="93160" rIns="93160" tIns="46580" wrap="none"/>
          <a:p>
            <a:r>
              <a:rPr altLang="en-US" lang="en-US"/>
              <a:t>مشكلة تخصيص التخزين الديناميكي
كيف يمكن تلبية طلب الحجم n من قائمة الثقوب الحرة؟
أولًا قم بتخصيص الثقب الأول الذي يجب أن يكون كبيرًا بما يكفي
أفضل ملاءمة تخصيص أصغر حفرة كبيرة بما يكفي ؛ البحث في القائمة بأكملها ، ما لم يتم الترتيب حسب الحجم ينتج أصغر حفرة متبقية
تخصيص أكبر ثقب ، يجب أيضًا البحث في القائمة بأكملها
• ينتج أكبر حفرة متبقية
الملاءمة الأولى والأفضل ملاءمة من الأسوأ من حيث السرعة واستخدام التخزين</a:t>
            </a:r>
            <a:endParaRPr altLang="en-US"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54" name=""/>
        <p:cNvGrpSpPr/>
        <p:nvPr/>
      </p:nvGrpSpPr>
      <p:grpSpPr>
        <a:xfrm rot="0">
          <a:off x="0" y="0"/>
          <a:ext cx="0" cy="0"/>
          <a:chOff x="0" y="0"/>
          <a:chExt cx="0" cy="0"/>
        </a:xfrm>
      </p:grpSpPr>
      <p:sp>
        <p:nvSpPr>
          <p:cNvPr id="1048701"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02" name=""/>
          <p:cNvSpPr/>
          <p:nvPr>
            <p:ph type="sldImg" sz="full" idx="0"/>
          </p:nvPr>
        </p:nvSpPr>
        <p:spPr>
          <a:xfrm rot="0">
            <a:off x="1182687" y="698500"/>
            <a:ext cx="4646612" cy="3486150"/>
          </a:xfrm>
          <a:prstGeom prst="rect"/>
        </p:spPr>
        <p:txBody>
          <a:bodyPr anchor="ctr" bIns="45788" lIns="91577" rIns="91577" tIns="45788" wrap="none"/>
          <a:p/>
        </p:txBody>
      </p:sp>
      <p:sp>
        <p:nvSpPr>
          <p:cNvPr id="1048703" name=""/>
          <p:cNvSpPr/>
          <p:nvPr>
            <p:ph type="body" sz="full" idx="1"/>
          </p:nvPr>
        </p:nvSpPr>
        <p:spPr>
          <a:xfrm rot="0">
            <a:off x="935037" y="4416425"/>
            <a:ext cx="5140325" cy="4181475"/>
          </a:xfrm>
          <a:prstGeom prst="rect"/>
          <a:noFill/>
        </p:spPr>
        <p:txBody>
          <a:bodyPr anchor="ctr" bIns="46580" lIns="93160" rIns="93160" tIns="46580" wrap="none"/>
          <a:p>
            <a:r>
              <a:rPr altLang="en-US" lang="en-US"/>
              <a:t>تجزئة
مساحة الذاكرة الإجمالية للتجزئة الخارجية لتلبية الطلب ولكنها ليست متجاورة. قد تكون الذاكرة المخصصة للتجزئة الداخلية أكبر من الذاكرة المطلوبة ، وهذا الاختلاف في الحجم هو الذاكرة
قسم ‏interru ، ولكن لم يتم استخدامه ، يكشف التحليل المناسب الأول أن الكتل المعينة المخصصة 0.6 N‏
قد تكون الكتل المفقودة بسبب التجزئة 1/3 غير صالحة للاستعمال لقاعدة 60 بالمائة</a:t>
            </a:r>
            <a:endParaRPr altLang="en-US"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307" name=""/>
        <p:cNvGrpSpPr/>
        <p:nvPr/>
      </p:nvGrpSpPr>
      <p:grpSpPr>
        <a:xfrm>
          <a:off x="0" y="0"/>
          <a:ext cx="0" cy="0"/>
          <a:chOff x="0" y="0"/>
          <a:chExt cx="0" cy="0"/>
        </a:xfrm>
      </p:grpSpPr>
      <p:sp>
        <p:nvSpPr>
          <p:cNvPr id="1048962" name=""/>
          <p:cNvSpPr>
            <a:spLocks noGrp="1"/>
          </p:cNvSpPr>
          <p:nvPr>
            <p:ph type="body"/>
          </p:nvPr>
        </p:nvSpPr>
        <p:spPr/>
        <p:txBody>
          <a:bodyPr/>
          <a:p>
            <a:r>
              <a:rPr altLang="en-US" lang="zh-CN"/>
              <a:t>تجزئة (تابع)
■ تقليل التجزئة الخارجية عن طريق الضغط
• قم بتبديل محتويات الذاكرة لوضع كل الذاكرة الخالية معًا في كتلة واحدة كبيرة
• لا يمكن الضغط إلا إذا كان النقل ديناميكيًا ويتم في وقت التنفيذ
مشكلة الإدخال / الإخراج
▸ شغل الوظيفة في الذاكرة أثناء مشاركتها في الإدخال / الإخراج
&gt; هل I / O في المخازن المؤقتة لنظام التشغيل فقط
ضع في اعتبارك الآن أن مخزن الدعم لديه نفس مشاكل التجزئة</a:t>
            </a:r>
            <a:endParaRPr altLang="en-US"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58" name=""/>
        <p:cNvGrpSpPr/>
        <p:nvPr/>
      </p:nvGrpSpPr>
      <p:grpSpPr>
        <a:xfrm rot="0">
          <a:off x="0" y="0"/>
          <a:ext cx="0" cy="0"/>
          <a:chOff x="0" y="0"/>
          <a:chExt cx="0" cy="0"/>
        </a:xfrm>
      </p:grpSpPr>
      <p:sp>
        <p:nvSpPr>
          <p:cNvPr id="1048708"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09" name=""/>
          <p:cNvSpPr/>
          <p:nvPr>
            <p:ph type="sldImg" sz="full" idx="0"/>
          </p:nvPr>
        </p:nvSpPr>
        <p:spPr>
          <a:xfrm rot="0">
            <a:off x="1182687" y="698500"/>
            <a:ext cx="4646612" cy="3486150"/>
          </a:xfrm>
          <a:prstGeom prst="rect"/>
        </p:spPr>
        <p:txBody>
          <a:bodyPr anchor="ctr" bIns="45788" lIns="91577" rIns="91577" tIns="45788" wrap="none"/>
          <a:p/>
        </p:txBody>
      </p:sp>
      <p:sp>
        <p:nvSpPr>
          <p:cNvPr id="1048710" name=""/>
          <p:cNvSpPr/>
          <p:nvPr>
            <p:ph type="body" sz="full" idx="1"/>
          </p:nvPr>
        </p:nvSpPr>
        <p:spPr>
          <a:xfrm rot="0">
            <a:off x="935037" y="4416425"/>
            <a:ext cx="5140325" cy="4181475"/>
          </a:xfrm>
          <a:prstGeom prst="rect"/>
          <a:noFill/>
        </p:spPr>
        <p:txBody>
          <a:bodyPr anchor="ctr" bIns="46580" lIns="93160" rIns="93160" tIns="46580" wrap="none"/>
          <a:p>
            <a:r>
              <a:rPr altLang="en-US" lang="en-US"/>
              <a:t>تجزئة
مخطط إدارة الذاكرة الذي يدعم عرض المستخدم للذاكرة البرنامج عبارة عن مجموعة من المقاطع
المقطع هو وحدة منطقية مثل:
إجراء البرنامج الرئيسي
وظيفة
طريقة
موضوع
المتغيرات المحلية ، المتغيرات العالمية كتلة مشتركة
كومة
جدول الرموز
المصفوفات</a:t>
            </a:r>
            <a:endParaRPr altLang="en-US"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61" name=""/>
        <p:cNvGrpSpPr/>
        <p:nvPr/>
      </p:nvGrpSpPr>
      <p:grpSpPr>
        <a:xfrm rot="0">
          <a:off x="0" y="0"/>
          <a:ext cx="0" cy="0"/>
          <a:chOff x="0" y="0"/>
          <a:chExt cx="0" cy="0"/>
        </a:xfrm>
      </p:grpSpPr>
      <p:sp>
        <p:nvSpPr>
          <p:cNvPr id="1048712"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13" name=""/>
          <p:cNvSpPr/>
          <p:nvPr>
            <p:ph type="sldImg" sz="full" idx="0"/>
          </p:nvPr>
        </p:nvSpPr>
        <p:spPr>
          <a:xfrm rot="0">
            <a:off x="1182687" y="698500"/>
            <a:ext cx="4646612" cy="3486150"/>
          </a:xfrm>
          <a:prstGeom prst="rect"/>
        </p:spPr>
        <p:txBody>
          <a:bodyPr anchor="ctr" bIns="45788" lIns="91577" rIns="91577" tIns="45788" wrap="none"/>
          <a:p/>
        </p:txBody>
      </p:sp>
      <p:sp>
        <p:nvSpPr>
          <p:cNvPr id="1048714"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67" name=""/>
        <p:cNvGrpSpPr/>
        <p:nvPr/>
      </p:nvGrpSpPr>
      <p:grpSpPr>
        <a:xfrm rot="0">
          <a:off x="0" y="0"/>
          <a:ext cx="0" cy="0"/>
          <a:chOff x="0" y="0"/>
          <a:chExt cx="0" cy="0"/>
        </a:xfrm>
      </p:grpSpPr>
      <p:sp>
        <p:nvSpPr>
          <p:cNvPr id="1048734"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35" name=""/>
          <p:cNvSpPr/>
          <p:nvPr>
            <p:ph type="sldImg" sz="full" idx="0"/>
          </p:nvPr>
        </p:nvSpPr>
        <p:spPr>
          <a:xfrm rot="0">
            <a:off x="1182687" y="698500"/>
            <a:ext cx="4646612" cy="3486150"/>
          </a:xfrm>
          <a:prstGeom prst="rect"/>
        </p:spPr>
        <p:txBody>
          <a:bodyPr anchor="ctr" bIns="45788" lIns="91577" rIns="91577" tIns="45788" wrap="none"/>
          <a:p/>
        </p:txBody>
      </p:sp>
      <p:sp>
        <p:nvSpPr>
          <p:cNvPr id="1048736"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97" name=""/>
        <p:cNvGrpSpPr/>
        <p:nvPr/>
      </p:nvGrpSpPr>
      <p:grpSpPr>
        <a:xfrm rot="0">
          <a:off x="0" y="0"/>
          <a:ext cx="0" cy="0"/>
          <a:chOff x="0" y="0"/>
          <a:chExt cx="0" cy="0"/>
        </a:xfrm>
      </p:grpSpPr>
      <p:sp>
        <p:nvSpPr>
          <p:cNvPr id="1048607"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08" name=""/>
          <p:cNvSpPr/>
          <p:nvPr>
            <p:ph type="sldImg" sz="full" idx="0"/>
          </p:nvPr>
        </p:nvSpPr>
        <p:spPr>
          <a:xfrm rot="0">
            <a:off x="1182687" y="698500"/>
            <a:ext cx="4646612" cy="3486150"/>
          </a:xfrm>
          <a:prstGeom prst="rect"/>
        </p:spPr>
        <p:txBody>
          <a:bodyPr anchor="ctr" bIns="45788" lIns="91577" rIns="91577" tIns="45788" wrap="none"/>
          <a:p/>
        </p:txBody>
      </p:sp>
      <p:sp>
        <p:nvSpPr>
          <p:cNvPr id="1048609" name=""/>
          <p:cNvSpPr/>
          <p:nvPr>
            <p:ph type="body" sz="full" idx="1"/>
          </p:nvPr>
        </p:nvSpPr>
        <p:spPr>
          <a:xfrm rot="0">
            <a:off x="935037" y="4416425"/>
            <a:ext cx="5140325" cy="4181475"/>
          </a:xfrm>
          <a:prstGeom prst="rect"/>
          <a:noFill/>
        </p:spPr>
        <p:txBody>
          <a:bodyPr anchor="ctr" bIns="46580" lIns="93160" rIns="93160" tIns="46580" wrap="none"/>
          <a:p>
            <a:r>
              <a:rPr altLang="en-US" lang="en-US"/>
              <a:t>أهداف
لتقديم وصف تفصيلي للطرق المختلفة لتنظيم أجهزة الذاكرة
لمناقشة تقنيات إدارة الذاكرة المختلفة.
بما في ذلك الترحيل والتجزئة
لتقديم وصف تفصيلي لمعالج Intel Pentium ، والذي يدعم التجزئة الخالصة والتجزئة باستخدام
الترحيل</a:t>
            </a:r>
            <a:endParaRPr altLang="en-US"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70" name=""/>
        <p:cNvGrpSpPr/>
        <p:nvPr/>
      </p:nvGrpSpPr>
      <p:grpSpPr>
        <a:xfrm rot="0">
          <a:off x="0" y="0"/>
          <a:ext cx="0" cy="0"/>
          <a:chOff x="0" y="0"/>
          <a:chExt cx="0" cy="0"/>
        </a:xfrm>
      </p:grpSpPr>
      <p:sp>
        <p:nvSpPr>
          <p:cNvPr id="1048739"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40" name=""/>
          <p:cNvSpPr/>
          <p:nvPr>
            <p:ph type="sldImg" sz="full" idx="0"/>
          </p:nvPr>
        </p:nvSpPr>
        <p:spPr>
          <a:xfrm rot="0">
            <a:off x="1182687" y="698500"/>
            <a:ext cx="4646612" cy="3486150"/>
          </a:xfrm>
          <a:prstGeom prst="rect"/>
        </p:spPr>
        <p:txBody>
          <a:bodyPr anchor="ctr" bIns="45788" lIns="91577" rIns="91577" tIns="45788" wrap="none"/>
          <a:p/>
        </p:txBody>
      </p:sp>
      <p:sp>
        <p:nvSpPr>
          <p:cNvPr id="1048741" name=""/>
          <p:cNvSpPr/>
          <p:nvPr>
            <p:ph type="body" sz="full" idx="1"/>
          </p:nvPr>
        </p:nvSpPr>
        <p:spPr>
          <a:xfrm rot="0">
            <a:off x="935037" y="4416425"/>
            <a:ext cx="5140325" cy="4181475"/>
          </a:xfrm>
          <a:prstGeom prst="rect"/>
          <a:noFill/>
        </p:spPr>
        <p:txBody>
          <a:bodyPr anchor="ctr" bIns="46580" lIns="93160" rIns="93160" tIns="46580" wrap="none"/>
          <a:p>
            <a:r>
              <a:rPr altLang="en-US" lang="en-US"/>
              <a:t>هندسة التجزئة
■ يتكون العنوان المنطقي من مجموعتين:
&lt;رقم المقطع ، الإزاحة&gt; ،
جدول مقطعي خرائط للعناوين المادية ثنائية الأبعاد ، لكل منها
يحتوي إدخال الجدول على: base- يحتوي على عنوان البداية الفعلي حيث
المقاطع الموجودة في الذاكرة تحدد طول المقطع
يشير السجل الأساسي للجدول المقطعي (STBR) إلى موقع جدول المقطع في الذاكرة
يشير سجل طول جدول المقطع (STLR) إلى عدد
الأجزاء التي يستخدمها البرنامج ؛
رقم المقطع s قانوني إذا كانت s‏</a:t>
            </a:r>
            <a:endParaRPr altLang="en-US"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73" name=""/>
        <p:cNvGrpSpPr/>
        <p:nvPr/>
      </p:nvGrpSpPr>
      <p:grpSpPr>
        <a:xfrm rot="0">
          <a:off x="0" y="0"/>
          <a:ext cx="0" cy="0"/>
          <a:chOff x="0" y="0"/>
          <a:chExt cx="0" cy="0"/>
        </a:xfrm>
      </p:grpSpPr>
      <p:sp>
        <p:nvSpPr>
          <p:cNvPr id="1048744"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45" name=""/>
          <p:cNvSpPr/>
          <p:nvPr>
            <p:ph type="sldImg" sz="full" idx="0"/>
          </p:nvPr>
        </p:nvSpPr>
        <p:spPr>
          <a:xfrm rot="0">
            <a:off x="1182687" y="698500"/>
            <a:ext cx="4646612" cy="3486150"/>
          </a:xfrm>
          <a:prstGeom prst="rect"/>
        </p:spPr>
        <p:txBody>
          <a:bodyPr anchor="ctr" bIns="45788" lIns="91577" rIns="91577" tIns="45788" wrap="none"/>
          <a:p/>
        </p:txBody>
      </p:sp>
      <p:sp>
        <p:nvSpPr>
          <p:cNvPr id="1048746" name=""/>
          <p:cNvSpPr/>
          <p:nvPr>
            <p:ph type="body" sz="full" idx="1"/>
          </p:nvPr>
        </p:nvSpPr>
        <p:spPr>
          <a:xfrm rot="0">
            <a:off x="935037" y="4416425"/>
            <a:ext cx="5140325" cy="4181475"/>
          </a:xfrm>
          <a:prstGeom prst="rect"/>
          <a:noFill/>
        </p:spPr>
        <p:txBody>
          <a:bodyPr anchor="ctr" bIns="46580" lIns="93160" rIns="93160" tIns="46580" wrap="none"/>
          <a:p>
            <a:r>
              <a:rPr altLang="en-US" lang="en-US"/>
              <a:t>هندسة التجزئة (تابع)
حماية
مع كل إدخال في جدول المقطع ، اربط: بت التحقق من الصحة = 0 جزء غير قانوني ⚫ امتيازات القراءة / الكتابة / التنفيذ
بتات الحماية المرتبطة بالقطاعات ؛ تحدث مشاركة التعليمات البرمجية على مستوى المقطع
نظرًا لاختلاف طول المقاطع ، فإن تخصيص الذاكرة يعد مشكلة ديناميكية لتخصيص التخزين
يظهر مثال التجزئة في الرسم البياني التالي</a:t>
            </a:r>
            <a:endParaRPr altLang="en-US"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76" name=""/>
        <p:cNvGrpSpPr/>
        <p:nvPr/>
      </p:nvGrpSpPr>
      <p:grpSpPr>
        <a:xfrm rot="0">
          <a:off x="0" y="0"/>
          <a:ext cx="0" cy="0"/>
          <a:chOff x="0" y="0"/>
          <a:chExt cx="0" cy="0"/>
        </a:xfrm>
      </p:grpSpPr>
      <p:sp>
        <p:nvSpPr>
          <p:cNvPr id="1048748"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49" name=""/>
          <p:cNvSpPr/>
          <p:nvPr>
            <p:ph type="sldImg" sz="full" idx="0"/>
          </p:nvPr>
        </p:nvSpPr>
        <p:spPr>
          <a:xfrm rot="0">
            <a:off x="1182687" y="698500"/>
            <a:ext cx="4646612" cy="3486150"/>
          </a:xfrm>
          <a:prstGeom prst="rect"/>
        </p:spPr>
        <p:txBody>
          <a:bodyPr anchor="ctr" bIns="45788" lIns="91577" rIns="91577" tIns="45788" wrap="none"/>
          <a:p/>
        </p:txBody>
      </p:sp>
      <p:sp>
        <p:nvSpPr>
          <p:cNvPr id="1048750"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79" name=""/>
        <p:cNvGrpSpPr/>
        <p:nvPr/>
      </p:nvGrpSpPr>
      <p:grpSpPr>
        <a:xfrm rot="0">
          <a:off x="0" y="0"/>
          <a:ext cx="0" cy="0"/>
          <a:chOff x="0" y="0"/>
          <a:chExt cx="0" cy="0"/>
        </a:xfrm>
      </p:grpSpPr>
      <p:sp>
        <p:nvSpPr>
          <p:cNvPr id="1048753"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54" name=""/>
          <p:cNvSpPr/>
          <p:nvPr>
            <p:ph type="sldImg" sz="full" idx="0"/>
          </p:nvPr>
        </p:nvSpPr>
        <p:spPr>
          <a:xfrm rot="0">
            <a:off x="1182687" y="698500"/>
            <a:ext cx="4646612" cy="3486150"/>
          </a:xfrm>
          <a:prstGeom prst="rect"/>
        </p:spPr>
        <p:txBody>
          <a:bodyPr anchor="ctr" bIns="45788" lIns="91577" rIns="91577" tIns="45788" wrap="none"/>
          <a:p/>
        </p:txBody>
      </p:sp>
      <p:sp>
        <p:nvSpPr>
          <p:cNvPr id="1048755" name=""/>
          <p:cNvSpPr/>
          <p:nvPr>
            <p:ph type="body" sz="full" idx="1"/>
          </p:nvPr>
        </p:nvSpPr>
        <p:spPr>
          <a:xfrm rot="0">
            <a:off x="935037" y="4416425"/>
            <a:ext cx="5140325" cy="4181475"/>
          </a:xfrm>
          <a:prstGeom prst="rect"/>
          <a:noFill/>
        </p:spPr>
        <p:txBody>
          <a:bodyPr anchor="ctr" bIns="46580" lIns="93160" rIns="93160" tIns="46580" wrap="none"/>
          <a:p>
            <a:r>
              <a:rPr altLang="en-US" lang="en-US"/>
              <a:t>الترحيل
يمكن أن تكون مساحة العنوان الفعلية للعملية غير متجاورة ، ويتم تخصيص ذاكرة فعلية للعملية متى توفرت الأخيرة
• يتجنب التجزئة الخارجية. • يتجنب مشكلة اختلاف أحجام أجزاء الذاكرة
قسّم الذاكرة الفعلية إلى كتل ثابتة الحجم تسمى الإطارات • الحجم هو قوة 2 ، بين 512 بايت و 16 ميغا بايت
قسّم الذاكرة المنطقية إلى كتل من نفس الحجم تسمى الصفحات
تتبع جميع الإطارات المجانية لتشغيل برنامج بحجم صفحات N ، تحتاج إلى العثور على إطارات مجانية N‏ وتحميل البرنامج
قم بإعداد جدول صفحات للترجمة المنطقية إلى عناوين فعلية
مخزن النسخ بالمثل مقسم إلى صفحات لا يزال يحتوي على تجزئة داخلية</a:t>
            </a:r>
            <a:endParaRPr altLang="en-US"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82" name=""/>
        <p:cNvGrpSpPr/>
        <p:nvPr/>
      </p:nvGrpSpPr>
      <p:grpSpPr>
        <a:xfrm rot="0">
          <a:off x="0" y="0"/>
          <a:ext cx="0" cy="0"/>
          <a:chOff x="0" y="0"/>
          <a:chExt cx="0" cy="0"/>
        </a:xfrm>
      </p:grpSpPr>
      <p:sp>
        <p:nvSpPr>
          <p:cNvPr id="1048758"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59" name=""/>
          <p:cNvSpPr/>
          <p:nvPr>
            <p:ph type="sldImg" sz="full" idx="0"/>
          </p:nvPr>
        </p:nvSpPr>
        <p:spPr>
          <a:xfrm rot="0">
            <a:off x="1182687" y="698500"/>
            <a:ext cx="4646612" cy="3486150"/>
          </a:xfrm>
          <a:prstGeom prst="rect"/>
        </p:spPr>
        <p:txBody>
          <a:bodyPr anchor="ctr" bIns="45788" lIns="91577" rIns="91577" tIns="45788" wrap="none"/>
          <a:p/>
        </p:txBody>
      </p:sp>
      <p:sp>
        <p:nvSpPr>
          <p:cNvPr id="1048760" name=""/>
          <p:cNvSpPr/>
          <p:nvPr>
            <p:ph type="body" sz="full" idx="1"/>
          </p:nvPr>
        </p:nvSpPr>
        <p:spPr>
          <a:xfrm rot="0">
            <a:off x="935037" y="4416425"/>
            <a:ext cx="5140325" cy="4181475"/>
          </a:xfrm>
          <a:prstGeom prst="rect"/>
          <a:noFill/>
        </p:spPr>
        <p:txBody>
          <a:bodyPr anchor="ctr" bIns="46580" lIns="93160" rIns="93160" tIns="46580" wrap="none"/>
          <a:p>
            <a:r>
              <a:rPr altLang="en-US" lang="en-US"/>
              <a:t>مخطط ترجمة العنوان
ينقسم العنوان الذي تم إنشاؤه بواسطة وحدة المعالجة المركزية إلى
• رقم الصفحة (p) - يُستخدم كفهرس في جدول الصفحات الذي يحتوي على العنوان الأساسي لكل صفحة في الذاكرة الفعلية
إزاحة الصفحة (د) - مدمجة مع العنوان الأساسي لتعريف
عنوان الذاكرة الفعلية الذي تم إرساله إلى وحدة الذاكرة
رقم الصفحة
ص
إزاحة الصفحة
م ن
لمساحة العنوان المنطقية المحددة 2 "وحجم الصفحة 2</a:t>
            </a:r>
            <a:endParaRPr altLang="en-US"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85" name=""/>
        <p:cNvGrpSpPr/>
        <p:nvPr/>
      </p:nvGrpSpPr>
      <p:grpSpPr>
        <a:xfrm rot="0">
          <a:off x="0" y="0"/>
          <a:ext cx="0" cy="0"/>
          <a:chOff x="0" y="0"/>
          <a:chExt cx="0" cy="0"/>
        </a:xfrm>
      </p:grpSpPr>
      <p:sp>
        <p:nvSpPr>
          <p:cNvPr id="1048762"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63" name=""/>
          <p:cNvSpPr/>
          <p:nvPr>
            <p:ph type="sldImg" sz="full" idx="0"/>
          </p:nvPr>
        </p:nvSpPr>
        <p:spPr>
          <a:xfrm rot="0">
            <a:off x="1182687" y="698500"/>
            <a:ext cx="4646612" cy="3486150"/>
          </a:xfrm>
          <a:prstGeom prst="rect"/>
        </p:spPr>
        <p:txBody>
          <a:bodyPr anchor="ctr" bIns="45788" lIns="91577" rIns="91577" tIns="45788" wrap="none"/>
          <a:p/>
        </p:txBody>
      </p:sp>
      <p:sp>
        <p:nvSpPr>
          <p:cNvPr id="1048764"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88" name=""/>
        <p:cNvGrpSpPr/>
        <p:nvPr/>
      </p:nvGrpSpPr>
      <p:grpSpPr>
        <a:xfrm rot="0">
          <a:off x="0" y="0"/>
          <a:ext cx="0" cy="0"/>
          <a:chOff x="0" y="0"/>
          <a:chExt cx="0" cy="0"/>
        </a:xfrm>
      </p:grpSpPr>
      <p:sp>
        <p:nvSpPr>
          <p:cNvPr id="1048766"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67" name=""/>
          <p:cNvSpPr/>
          <p:nvPr>
            <p:ph type="sldImg" sz="full" idx="0"/>
          </p:nvPr>
        </p:nvSpPr>
        <p:spPr>
          <a:xfrm rot="0">
            <a:off x="1182687" y="698500"/>
            <a:ext cx="4646612" cy="3486150"/>
          </a:xfrm>
          <a:prstGeom prst="rect"/>
        </p:spPr>
        <p:txBody>
          <a:bodyPr anchor="ctr" bIns="45788" lIns="91577" rIns="91577" tIns="45788" wrap="none"/>
          <a:p/>
        </p:txBody>
      </p:sp>
      <p:sp>
        <p:nvSpPr>
          <p:cNvPr id="1048768"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91" name=""/>
        <p:cNvGrpSpPr/>
        <p:nvPr/>
      </p:nvGrpSpPr>
      <p:grpSpPr>
        <a:xfrm rot="0">
          <a:off x="0" y="0"/>
          <a:ext cx="0" cy="0"/>
          <a:chOff x="0" y="0"/>
          <a:chExt cx="0" cy="0"/>
        </a:xfrm>
      </p:grpSpPr>
      <p:sp>
        <p:nvSpPr>
          <p:cNvPr id="1048771"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72" name=""/>
          <p:cNvSpPr/>
          <p:nvPr>
            <p:ph type="sldImg" sz="full" idx="0"/>
          </p:nvPr>
        </p:nvSpPr>
        <p:spPr>
          <a:xfrm rot="0">
            <a:off x="1182687" y="698500"/>
            <a:ext cx="4646612" cy="3486150"/>
          </a:xfrm>
          <a:prstGeom prst="rect"/>
        </p:spPr>
        <p:txBody>
          <a:bodyPr anchor="ctr" bIns="45788" lIns="91577" rIns="91577" tIns="45788" wrap="none"/>
          <a:p/>
        </p:txBody>
      </p:sp>
      <p:sp>
        <p:nvSpPr>
          <p:cNvPr id="1048773"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308" name=""/>
        <p:cNvGrpSpPr/>
        <p:nvPr/>
      </p:nvGrpSpPr>
      <p:grpSpPr>
        <a:xfrm>
          <a:off x="0" y="0"/>
          <a:ext cx="0" cy="0"/>
          <a:chOff x="0" y="0"/>
          <a:chExt cx="0" cy="0"/>
        </a:xfrm>
      </p:grpSpPr>
      <p:sp>
        <p:nvSpPr>
          <p:cNvPr id="1048963" name=""/>
          <p:cNvSpPr>
            <a:spLocks noGrp="1"/>
          </p:cNvSpPr>
          <p:nvPr>
            <p:ph type="body"/>
          </p:nvPr>
        </p:nvSpPr>
        <p:spPr/>
        <p:txBody>
          <a:bodyPr/>
          <a:p>
            <a:r>
              <a:rPr altLang="en-US" lang="zh-CN"/>
              <a:t>الاستدعاء (تابع)
حساب التجزئة الداخلية
حجم الصفحة = 2048 بايت
• حجم العملية 72.766 بايت
35 صفحة + 1،086 بايت تجزئة داخلية من 2048-1.088-962 بايت
• أسوأ حالة تجزئة = إطار واحد - 1 بايت
• في المتوسط ​​\ u200b \ u200b التجزئة = 1/2 حجم الإطار
أحجام الإطارات الصغيرة جدًا مرغوبة؟
⚫ لكن كل إدخال في جدول الصفحات يأخذ ذاكرة للتتبع
• تزايد أحجام الصفحات بمرور الوقت
يدعم Solaris حجمين من الصفحات - 8 كيلوبايت و 4 ميجابايت - يختلف عرض العملية والذاكرة الفعلية الآن اختلافًا كبيرًا
من خلال عملية التنفيذ يمكن فقط الوصول إلى ذاكرتها الخاصة</a:t>
            </a:r>
            <a:endParaRPr altLang="en-US"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95" name=""/>
        <p:cNvGrpSpPr/>
        <p:nvPr/>
      </p:nvGrpSpPr>
      <p:grpSpPr>
        <a:xfrm rot="0">
          <a:off x="0" y="0"/>
          <a:ext cx="0" cy="0"/>
          <a:chOff x="0" y="0"/>
          <a:chExt cx="0" cy="0"/>
        </a:xfrm>
      </p:grpSpPr>
      <p:sp>
        <p:nvSpPr>
          <p:cNvPr id="1048779"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80" name=""/>
          <p:cNvSpPr/>
          <p:nvPr>
            <p:ph type="sldImg" sz="full" idx="0"/>
          </p:nvPr>
        </p:nvSpPr>
        <p:spPr>
          <a:xfrm rot="0">
            <a:off x="1182687" y="698500"/>
            <a:ext cx="4646612" cy="3486150"/>
          </a:xfrm>
          <a:prstGeom prst="rect"/>
        </p:spPr>
        <p:txBody>
          <a:bodyPr anchor="ctr" bIns="45788" lIns="91577" rIns="91577" tIns="45788" wrap="none"/>
          <a:p/>
        </p:txBody>
      </p:sp>
      <p:sp>
        <p:nvSpPr>
          <p:cNvPr id="1048781"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00" name=""/>
        <p:cNvGrpSpPr/>
        <p:nvPr/>
      </p:nvGrpSpPr>
      <p:grpSpPr>
        <a:xfrm rot="0">
          <a:off x="0" y="0"/>
          <a:ext cx="0" cy="0"/>
          <a:chOff x="0" y="0"/>
          <a:chExt cx="0" cy="0"/>
        </a:xfrm>
      </p:grpSpPr>
      <p:sp>
        <p:nvSpPr>
          <p:cNvPr id="1048612"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13" name=""/>
          <p:cNvSpPr/>
          <p:nvPr>
            <p:ph type="sldImg" sz="full" idx="0"/>
          </p:nvPr>
        </p:nvSpPr>
        <p:spPr>
          <a:xfrm rot="0">
            <a:off x="1182687" y="698500"/>
            <a:ext cx="4646612" cy="3486150"/>
          </a:xfrm>
          <a:prstGeom prst="rect"/>
        </p:spPr>
        <p:txBody>
          <a:bodyPr anchor="ctr" bIns="45788" lIns="91577" rIns="91577" tIns="45788" wrap="none"/>
          <a:p/>
        </p:txBody>
      </p:sp>
      <p:sp>
        <p:nvSpPr>
          <p:cNvPr id="1048614" name=""/>
          <p:cNvSpPr/>
          <p:nvPr>
            <p:ph type="body" sz="full" idx="1"/>
          </p:nvPr>
        </p:nvSpPr>
        <p:spPr>
          <a:xfrm rot="0">
            <a:off x="935037" y="4416425"/>
            <a:ext cx="5140325" cy="4181475"/>
          </a:xfrm>
          <a:prstGeom prst="rect"/>
          <a:noFill/>
        </p:spPr>
        <p:txBody>
          <a:bodyPr anchor="ctr" bIns="46580" lIns="93160" rIns="93160" tIns="46580" wrap="none"/>
          <a:p>
            <a:r>
              <a:rPr altLang="en-US" lang="en-US"/>
              <a:t>خلفية
يجب إحضار البرنامج (من القرص) إلى الذاكرة ووضعه ضمن عملية لتشغيله
■ الذاكرة الرئيسية والسجلات هي فقط وحدة التخزين التي يمكن لوحدة المعالجة المركزية الوصول إليها مباشرة
ترى وحدة الذاكرة فقط دفقًا من العناوين + طلبات القراءة أو العنوان + البيانات وطلبات الكتابة
■ تسجيل الوصول في ساعة CPU واحدة (أو أقل)
يمكن أن تستغرق الذاكرة الرئيسية عدة دورات ، مما يتسبب في توقف ذاكرة التخزين المؤقت بين الذاكرة الرئيسية وسجلات وحدة المعالجة المركزية
حماية الذاكرة المطلوبة لضمان التشغيل الصحيح</a:t>
            </a:r>
            <a:endParaRPr altLang="en-US"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98" name=""/>
        <p:cNvGrpSpPr/>
        <p:nvPr/>
      </p:nvGrpSpPr>
      <p:grpSpPr>
        <a:xfrm rot="0">
          <a:off x="0" y="0"/>
          <a:ext cx="0" cy="0"/>
          <a:chOff x="0" y="0"/>
          <a:chExt cx="0" cy="0"/>
        </a:xfrm>
      </p:grpSpPr>
      <p:sp>
        <p:nvSpPr>
          <p:cNvPr id="1048784"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85" name=""/>
          <p:cNvSpPr/>
          <p:nvPr>
            <p:ph type="sldImg" sz="full" idx="0"/>
          </p:nvPr>
        </p:nvSpPr>
        <p:spPr>
          <a:xfrm rot="0">
            <a:off x="1182687" y="698500"/>
            <a:ext cx="4646612" cy="3486150"/>
          </a:xfrm>
          <a:prstGeom prst="rect"/>
        </p:spPr>
        <p:txBody>
          <a:bodyPr anchor="ctr" bIns="45788" lIns="91577" rIns="91577" tIns="45788" wrap="none"/>
          <a:p/>
        </p:txBody>
      </p:sp>
      <p:sp>
        <p:nvSpPr>
          <p:cNvPr id="1048786" name=""/>
          <p:cNvSpPr/>
          <p:nvPr>
            <p:ph type="body" sz="full" idx="1"/>
          </p:nvPr>
        </p:nvSpPr>
        <p:spPr>
          <a:xfrm rot="0">
            <a:off x="935037" y="4416425"/>
            <a:ext cx="5140325" cy="4181475"/>
          </a:xfrm>
          <a:prstGeom prst="rect"/>
          <a:noFill/>
        </p:spPr>
        <p:txBody>
          <a:bodyPr anchor="ctr" bIns="46580" lIns="93160" rIns="93160" tIns="46580" wrap="none"/>
          <a:p>
            <a:r>
              <a:rPr altLang="en-US" lang="en-US"/>
              <a:t>تنفيذ جدول الصفحة
يتم الاحتفاظ بجدول الصفحة في الذاكرة الرئيسية
يشير تسجيل قاعدة جدول الصفحات (PTBR) إلى جدول الصفحات. يشير سجل طول جدول الصفحة (PTLR) إلى حجم جدول الصفحات
في هذا المخطط ، يتطلب كل وصول إلى تعليمات البيانات وصولين إلى الذاكرة
• واحد لجدول الصفحة والآخر للبيانات / التعليمات.</a:t>
            </a:r>
            <a:endParaRPr altLang="en-US"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201" name=""/>
        <p:cNvGrpSpPr/>
        <p:nvPr/>
      </p:nvGrpSpPr>
      <p:grpSpPr>
        <a:xfrm rot="0">
          <a:off x="0" y="0"/>
          <a:ext cx="0" cy="0"/>
          <a:chOff x="0" y="0"/>
          <a:chExt cx="0" cy="0"/>
        </a:xfrm>
      </p:grpSpPr>
      <p:sp>
        <p:nvSpPr>
          <p:cNvPr id="1048789"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90" name=""/>
          <p:cNvSpPr/>
          <p:nvPr>
            <p:ph type="sldImg" sz="full" idx="0"/>
          </p:nvPr>
        </p:nvSpPr>
        <p:spPr>
          <a:xfrm rot="0">
            <a:off x="1182687" y="698500"/>
            <a:ext cx="4646612" cy="3486150"/>
          </a:xfrm>
          <a:prstGeom prst="rect"/>
        </p:spPr>
        <p:txBody>
          <a:bodyPr anchor="ctr" bIns="45788" lIns="91577" rIns="91577" tIns="45788" wrap="none"/>
          <a:p/>
        </p:txBody>
      </p:sp>
      <p:sp>
        <p:nvSpPr>
          <p:cNvPr id="1048791" name=""/>
          <p:cNvSpPr/>
          <p:nvPr>
            <p:ph type="body" sz="full" idx="1"/>
          </p:nvPr>
        </p:nvSpPr>
        <p:spPr>
          <a:xfrm rot="0">
            <a:off x="935037" y="4416425"/>
            <a:ext cx="5140325" cy="4181475"/>
          </a:xfrm>
          <a:prstGeom prst="rect"/>
          <a:noFill/>
        </p:spPr>
        <p:txBody>
          <a:bodyPr anchor="ctr" bIns="46580" lIns="93160" rIns="93160" tIns="46580" wrap="none"/>
          <a:p>
            <a:r>
              <a:rPr altLang="en-US" lang="en-US"/>
              <a:t>تنفيذ جدول الصفحات (تابع)
بعض معرفات مساحة عنوان متجر TLBS (ASIDS) في كل إدخال TLB- يحدد بشكل فريد كل عملية لتوفير حماية مساحة العنوان لهذه العملية • وإلا تحتاج إلى التدفق عند كل تبديل سياق
عادةً ما يكون TLBS صغيرًا (من 64 إلى 1.024 إدخالات)
في حالة فقدان TLB ، يتم تحميل القيمة في TLB للوصول بشكل أسرع في المرة القادمة
• يجب النظر في سياسات الاستبدال يمكن ربط بعض الإدخالات بشكل سريع بشكل دائم
التمكن من</a:t>
            </a:r>
            <a:endParaRPr altLang="en-US"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204" name=""/>
        <p:cNvGrpSpPr/>
        <p:nvPr/>
      </p:nvGrpSpPr>
      <p:grpSpPr>
        <a:xfrm rot="0">
          <a:off x="0" y="0"/>
          <a:ext cx="0" cy="0"/>
          <a:chOff x="0" y="0"/>
          <a:chExt cx="0" cy="0"/>
        </a:xfrm>
      </p:grpSpPr>
      <p:sp>
        <p:nvSpPr>
          <p:cNvPr id="1048794"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95" name=""/>
          <p:cNvSpPr/>
          <p:nvPr>
            <p:ph type="sldImg" sz="full" idx="0"/>
          </p:nvPr>
        </p:nvSpPr>
        <p:spPr>
          <a:xfrm rot="0">
            <a:off x="1182687" y="698500"/>
            <a:ext cx="4646612" cy="3486150"/>
          </a:xfrm>
          <a:prstGeom prst="rect"/>
        </p:spPr>
        <p:txBody>
          <a:bodyPr anchor="ctr" bIns="45788" lIns="91577" rIns="91577" tIns="45788" wrap="none"/>
          <a:p/>
        </p:txBody>
      </p:sp>
      <p:sp>
        <p:nvSpPr>
          <p:cNvPr id="1048796" name=""/>
          <p:cNvSpPr/>
          <p:nvPr>
            <p:ph type="body" sz="full" idx="1"/>
          </p:nvPr>
        </p:nvSpPr>
        <p:spPr>
          <a:xfrm rot="0">
            <a:off x="935037" y="4416425"/>
            <a:ext cx="5140325" cy="4181475"/>
          </a:xfrm>
          <a:prstGeom prst="rect"/>
          <a:noFill/>
        </p:spPr>
        <p:txBody>
          <a:bodyPr anchor="ctr" bIns="46580" lIns="93160" rIns="93160" tIns="46580" wrap="none"/>
          <a:p>
            <a:r>
              <a:rPr altLang="en-US" lang="en-US"/>
              <a:t>الذاكرة الترابطية
الذاكرة النقابية - البحث الموازي
صفحة #
إطار #
ترجمة العنوان (ص ، د)
• إذا كان p مدرجًا في السجل الترابطي ، فاحصل على frame # out‏
• وإلا احصل على رقم الإطار من جدول الصفحات في الذاكرة</a:t>
            </a:r>
            <a:endParaRPr altLang="en-US"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207" name=""/>
        <p:cNvGrpSpPr/>
        <p:nvPr/>
      </p:nvGrpSpPr>
      <p:grpSpPr>
        <a:xfrm rot="0">
          <a:off x="0" y="0"/>
          <a:ext cx="0" cy="0"/>
          <a:chOff x="0" y="0"/>
          <a:chExt cx="0" cy="0"/>
        </a:xfrm>
      </p:grpSpPr>
      <p:sp>
        <p:nvSpPr>
          <p:cNvPr id="1048798"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799" name=""/>
          <p:cNvSpPr/>
          <p:nvPr>
            <p:ph type="sldImg" sz="full" idx="0"/>
          </p:nvPr>
        </p:nvSpPr>
        <p:spPr>
          <a:xfrm rot="0">
            <a:off x="1182687" y="698500"/>
            <a:ext cx="4646612" cy="3486150"/>
          </a:xfrm>
          <a:prstGeom prst="rect"/>
        </p:spPr>
        <p:txBody>
          <a:bodyPr anchor="ctr" bIns="45788" lIns="91577" rIns="91577" tIns="45788" wrap="none"/>
          <a:p/>
        </p:txBody>
      </p:sp>
      <p:sp>
        <p:nvSpPr>
          <p:cNvPr id="1048800"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210" name=""/>
        <p:cNvGrpSpPr/>
        <p:nvPr/>
      </p:nvGrpSpPr>
      <p:grpSpPr>
        <a:xfrm rot="0">
          <a:off x="0" y="0"/>
          <a:ext cx="0" cy="0"/>
          <a:chOff x="0" y="0"/>
          <a:chExt cx="0" cy="0"/>
        </a:xfrm>
      </p:grpSpPr>
      <p:sp>
        <p:nvSpPr>
          <p:cNvPr id="1048803"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04" name=""/>
          <p:cNvSpPr/>
          <p:nvPr>
            <p:ph type="sldImg" sz="full" idx="0"/>
          </p:nvPr>
        </p:nvSpPr>
        <p:spPr>
          <a:xfrm rot="0">
            <a:off x="1182687" y="698500"/>
            <a:ext cx="4646612" cy="3486150"/>
          </a:xfrm>
          <a:prstGeom prst="rect"/>
        </p:spPr>
        <p:txBody>
          <a:bodyPr anchor="ctr" bIns="45788" lIns="91577" rIns="91577" tIns="45788" wrap="none"/>
          <a:p/>
        </p:txBody>
      </p:sp>
      <p:sp>
        <p:nvSpPr>
          <p:cNvPr id="1048805" name=""/>
          <p:cNvSpPr/>
          <p:nvPr>
            <p:ph type="body" sz="full" idx="1"/>
          </p:nvPr>
        </p:nvSpPr>
        <p:spPr>
          <a:xfrm rot="0">
            <a:off x="935037" y="4416425"/>
            <a:ext cx="5140325" cy="4181475"/>
          </a:xfrm>
          <a:prstGeom prst="rect"/>
          <a:noFill/>
        </p:spPr>
        <p:txBody>
          <a:bodyPr anchor="ctr" bIns="46580" lIns="93160" rIns="93160" tIns="46580" wrap="none"/>
          <a:p>
            <a:r>
              <a:rPr altLang="en-US" lang="en-US"/>
              <a:t>وقت الوصول الفعال
وحدة وقت البحث النقابي
• يمكن أن يكون &lt;10٪ من وقت الوصول إلى الذاكرة
نسبة الإصابة = α‏
• نسبة الوصول - النسبة المئوية لمرات العثور على رقم الصفحة في السجلات الترابطية. النسبة المتعلقة بعدد السجلات النقابية
☐ ضع في اعتبارك أن = 80٪ ، s = 20 نانوثانية لبحث TLB ، 100 نانوثانية للوصول إلى الذاكرة وقت الوصول الفعال (EAT)‏
أكل = (1 +) + (2 +) (1 - أ)
☐ ضع في اعتبارك &amp; = 80٪ ، &amp; = 20ns لبحث TLB ، 100ns للوصول إلى الذاكرة
‏• EAT = 0.80 × 100+ 0.20 × 200 = 120 نانوثانية
ضع في اعتبارك نسبة نجاح أكثر واقعية -&gt; a = 99٪ ، &amp; = 20ns لبحث TLB ،‏ ‏100ns للوصول إلى الذاكرة
‏⚫EAT = 0.99 × 100+ 0.01 × 200 = 101 نانوثانية</a:t>
            </a:r>
            <a:endParaRPr altLang="en-US"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213" name=""/>
        <p:cNvGrpSpPr/>
        <p:nvPr/>
      </p:nvGrpSpPr>
      <p:grpSpPr>
        <a:xfrm rot="0">
          <a:off x="0" y="0"/>
          <a:ext cx="0" cy="0"/>
          <a:chOff x="0" y="0"/>
          <a:chExt cx="0" cy="0"/>
        </a:xfrm>
      </p:grpSpPr>
      <p:sp>
        <p:nvSpPr>
          <p:cNvPr id="1048808"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09" name=""/>
          <p:cNvSpPr/>
          <p:nvPr>
            <p:ph type="sldImg" sz="full" idx="0"/>
          </p:nvPr>
        </p:nvSpPr>
        <p:spPr>
          <a:xfrm rot="0">
            <a:off x="1182687" y="698500"/>
            <a:ext cx="4646612" cy="3486150"/>
          </a:xfrm>
          <a:prstGeom prst="rect"/>
        </p:spPr>
        <p:txBody>
          <a:bodyPr anchor="ctr" bIns="45788" lIns="91577" rIns="91577" tIns="45788" wrap="none"/>
          <a:p/>
        </p:txBody>
      </p:sp>
      <p:sp>
        <p:nvSpPr>
          <p:cNvPr id="1048810" name=""/>
          <p:cNvSpPr/>
          <p:nvPr>
            <p:ph type="body" sz="full" idx="1"/>
          </p:nvPr>
        </p:nvSpPr>
        <p:spPr>
          <a:xfrm rot="0">
            <a:off x="935037" y="4416425"/>
            <a:ext cx="5140325" cy="4181475"/>
          </a:xfrm>
          <a:prstGeom prst="rect"/>
          <a:noFill/>
        </p:spPr>
        <p:txBody>
          <a:bodyPr anchor="ctr" bIns="46580" lIns="93160" rIns="93160" tIns="46580" wrap="none"/>
          <a:p>
            <a:r>
              <a:rPr altLang="en-US" lang="en-US"/>
              <a:t>وقت الوصول الفعال
البحث الترابطي = وحدة الوقت • يمكن أن يكون &lt;10٪ من وقت الوصول إلى الذاكرة
نسبة الإصابة = α‏
نسبة النقر - النسبة المئوية لمرات العثور على رقم الصفحة في السجلات الترابطية ، النسبة المتعلقة بعدد السجلات الترابطية ، ضع في اعتبارك ‏= 80٪ ، e = 20ns لبحث TLB ، 100 نانوثانية للوصول إلى الذاكرة
وقت الوصول الفعال (EAT)‏
أكل (1 + ج) + (2 + ب) (1-0)
☐ ضع في اعتبارك = 80٪ ، e = 20ns لبحث TLB ، 100ns للوصول إلى الذاكرة ‏EAT = 0.80 x 100+ 0.20 x 200 = 120ns‏
ضع في اعتبارك نسبة إصابة أكثر واقعية-&gt; أ = 99٪ ، = 20 نانو ثانية لبحث TLB.‏ ‏100ns للوصول إلى الذاكرة
‏EAT = 0.99 × 100+ 0.01 × 200 = 101 نانو ثانية</a:t>
            </a:r>
            <a:endParaRPr altLang="en-US"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216" name=""/>
        <p:cNvGrpSpPr/>
        <p:nvPr/>
      </p:nvGrpSpPr>
      <p:grpSpPr>
        <a:xfrm rot="0">
          <a:off x="0" y="0"/>
          <a:ext cx="0" cy="0"/>
          <a:chOff x="0" y="0"/>
          <a:chExt cx="0" cy="0"/>
        </a:xfrm>
      </p:grpSpPr>
      <p:sp>
        <p:nvSpPr>
          <p:cNvPr id="1048812"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13" name=""/>
          <p:cNvSpPr/>
          <p:nvPr>
            <p:ph type="sldImg" sz="full" idx="0"/>
          </p:nvPr>
        </p:nvSpPr>
        <p:spPr>
          <a:xfrm rot="0">
            <a:off x="1182687" y="698500"/>
            <a:ext cx="4646612" cy="3486150"/>
          </a:xfrm>
          <a:prstGeom prst="rect"/>
        </p:spPr>
        <p:txBody>
          <a:bodyPr anchor="ctr" bIns="45788" lIns="91577" rIns="91577" tIns="45788" wrap="none"/>
          <a:p/>
        </p:txBody>
      </p:sp>
      <p:sp>
        <p:nvSpPr>
          <p:cNvPr id="1048814"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219" name=""/>
        <p:cNvGrpSpPr/>
        <p:nvPr/>
      </p:nvGrpSpPr>
      <p:grpSpPr>
        <a:xfrm rot="0">
          <a:off x="0" y="0"/>
          <a:ext cx="0" cy="0"/>
          <a:chOff x="0" y="0"/>
          <a:chExt cx="0" cy="0"/>
        </a:xfrm>
      </p:grpSpPr>
      <p:sp>
        <p:nvSpPr>
          <p:cNvPr id="1048817"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18" name=""/>
          <p:cNvSpPr/>
          <p:nvPr>
            <p:ph type="sldImg" sz="full" idx="0"/>
          </p:nvPr>
        </p:nvSpPr>
        <p:spPr>
          <a:xfrm rot="0">
            <a:off x="1182687" y="698500"/>
            <a:ext cx="4646612" cy="3486150"/>
          </a:xfrm>
          <a:prstGeom prst="rect"/>
        </p:spPr>
        <p:txBody>
          <a:bodyPr anchor="ctr" bIns="45788" lIns="91577" rIns="91577" tIns="45788" wrap="none"/>
          <a:p/>
        </p:txBody>
      </p:sp>
      <p:sp>
        <p:nvSpPr>
          <p:cNvPr id="1048819"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222" name=""/>
        <p:cNvGrpSpPr/>
        <p:nvPr/>
      </p:nvGrpSpPr>
      <p:grpSpPr>
        <a:xfrm rot="0">
          <a:off x="0" y="0"/>
          <a:ext cx="0" cy="0"/>
          <a:chOff x="0" y="0"/>
          <a:chExt cx="0" cy="0"/>
        </a:xfrm>
      </p:grpSpPr>
      <p:sp>
        <p:nvSpPr>
          <p:cNvPr id="1048821"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22" name=""/>
          <p:cNvSpPr/>
          <p:nvPr>
            <p:ph type="sldImg" sz="full" idx="0"/>
          </p:nvPr>
        </p:nvSpPr>
        <p:spPr>
          <a:xfrm rot="0">
            <a:off x="1182687" y="698500"/>
            <a:ext cx="4646612" cy="3486150"/>
          </a:xfrm>
          <a:prstGeom prst="rect"/>
        </p:spPr>
        <p:txBody>
          <a:bodyPr anchor="ctr" bIns="45788" lIns="91577" rIns="91577" tIns="45788" wrap="none"/>
          <a:p/>
        </p:txBody>
      </p:sp>
      <p:sp>
        <p:nvSpPr>
          <p:cNvPr id="1048823"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225" name=""/>
        <p:cNvGrpSpPr/>
        <p:nvPr/>
      </p:nvGrpSpPr>
      <p:grpSpPr>
        <a:xfrm rot="0">
          <a:off x="0" y="0"/>
          <a:ext cx="0" cy="0"/>
          <a:chOff x="0" y="0"/>
          <a:chExt cx="0" cy="0"/>
        </a:xfrm>
      </p:grpSpPr>
      <p:sp>
        <p:nvSpPr>
          <p:cNvPr id="1048826"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27" name=""/>
          <p:cNvSpPr/>
          <p:nvPr>
            <p:ph type="sldImg" sz="full" idx="0"/>
          </p:nvPr>
        </p:nvSpPr>
        <p:spPr>
          <a:xfrm rot="0">
            <a:off x="1182687" y="698500"/>
            <a:ext cx="4646612" cy="3486150"/>
          </a:xfrm>
          <a:prstGeom prst="rect"/>
        </p:spPr>
        <p:txBody>
          <a:bodyPr anchor="ctr" bIns="45788" lIns="91577" rIns="91577" tIns="45788" wrap="none"/>
          <a:p/>
        </p:txBody>
      </p:sp>
      <p:sp>
        <p:nvSpPr>
          <p:cNvPr id="1048828"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03" name=""/>
        <p:cNvGrpSpPr/>
        <p:nvPr/>
      </p:nvGrpSpPr>
      <p:grpSpPr>
        <a:xfrm rot="0">
          <a:off x="0" y="0"/>
          <a:ext cx="0" cy="0"/>
          <a:chOff x="0" y="0"/>
          <a:chExt cx="0" cy="0"/>
        </a:xfrm>
      </p:grpSpPr>
      <p:sp>
        <p:nvSpPr>
          <p:cNvPr id="1048617"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18" name=""/>
          <p:cNvSpPr/>
          <p:nvPr>
            <p:ph type="sldImg" sz="full" idx="0"/>
          </p:nvPr>
        </p:nvSpPr>
        <p:spPr>
          <a:xfrm rot="0">
            <a:off x="1182687" y="698500"/>
            <a:ext cx="4646612" cy="3486150"/>
          </a:xfrm>
          <a:prstGeom prst="rect"/>
        </p:spPr>
        <p:txBody>
          <a:bodyPr anchor="ctr" bIns="45788" lIns="91577" rIns="91577" tIns="45788" wrap="none"/>
          <a:p/>
        </p:txBody>
      </p:sp>
      <p:sp>
        <p:nvSpPr>
          <p:cNvPr id="1048619" name=""/>
          <p:cNvSpPr/>
          <p:nvPr>
            <p:ph type="body" sz="full" idx="1"/>
          </p:nvPr>
        </p:nvSpPr>
        <p:spPr>
          <a:xfrm rot="0">
            <a:off x="935037" y="4416425"/>
            <a:ext cx="5140325" cy="4181475"/>
          </a:xfrm>
          <a:prstGeom prst="rect"/>
          <a:noFill/>
        </p:spPr>
        <p:txBody>
          <a:bodyPr anchor="ctr" bIns="46580" lIns="93160" rIns="93160" tIns="46580" wrap="none"/>
          <a:p>
            <a:r>
              <a:rPr altLang="en-US" lang="en-US"/>
              <a:t>تسجيلات القاعدة والحد
يحدد زوج من السجلات الأساسية والحدود العنوان المنطقي ، يجب أن تتحقق وحدة المعالجة المركزية spac من كل وصول للذاكرة تم إنشاؤه في وضع المستخدم ، وتأكد من أنه يقع بين القاعدة والحد لهذا المستخدم
نظام التشغيل
256000
عملية
300040
300040
قاعدة
عملية
420940
120900
عملية
حد
880000
1024000</a:t>
            </a:r>
            <a:endParaRPr altLang="en-US"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228" name=""/>
        <p:cNvGrpSpPr/>
        <p:nvPr/>
      </p:nvGrpSpPr>
      <p:grpSpPr>
        <a:xfrm rot="0">
          <a:off x="0" y="0"/>
          <a:ext cx="0" cy="0"/>
          <a:chOff x="0" y="0"/>
          <a:chExt cx="0" cy="0"/>
        </a:xfrm>
      </p:grpSpPr>
      <p:sp>
        <p:nvSpPr>
          <p:cNvPr id="1048831"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32" name=""/>
          <p:cNvSpPr/>
          <p:nvPr>
            <p:ph type="sldImg" sz="full" idx="0"/>
          </p:nvPr>
        </p:nvSpPr>
        <p:spPr>
          <a:xfrm rot="0">
            <a:off x="1182687" y="698500"/>
            <a:ext cx="4646612" cy="3486150"/>
          </a:xfrm>
          <a:prstGeom prst="rect"/>
        </p:spPr>
        <p:txBody>
          <a:bodyPr anchor="ctr" bIns="45788" lIns="91577" rIns="91577" tIns="45788" wrap="none"/>
          <a:p/>
        </p:txBody>
      </p:sp>
      <p:sp>
        <p:nvSpPr>
          <p:cNvPr id="1048833"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231" name=""/>
        <p:cNvGrpSpPr/>
        <p:nvPr/>
      </p:nvGrpSpPr>
      <p:grpSpPr>
        <a:xfrm rot="0">
          <a:off x="0" y="0"/>
          <a:ext cx="0" cy="0"/>
          <a:chOff x="0" y="0"/>
          <a:chExt cx="0" cy="0"/>
        </a:xfrm>
      </p:grpSpPr>
      <p:sp>
        <p:nvSpPr>
          <p:cNvPr id="104883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36" name=""/>
          <p:cNvSpPr/>
          <p:nvPr>
            <p:ph type="sldImg" sz="full" idx="0"/>
          </p:nvPr>
        </p:nvSpPr>
        <p:spPr>
          <a:xfrm rot="0">
            <a:off x="1182687" y="698500"/>
            <a:ext cx="4646612" cy="3486150"/>
          </a:xfrm>
          <a:prstGeom prst="rect"/>
        </p:spPr>
        <p:txBody>
          <a:bodyPr anchor="ctr" bIns="45788" lIns="91577" rIns="91577" tIns="45788" wrap="none"/>
          <a:p/>
        </p:txBody>
      </p:sp>
      <p:sp>
        <p:nvSpPr>
          <p:cNvPr id="1048837"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234" name=""/>
        <p:cNvGrpSpPr/>
        <p:nvPr/>
      </p:nvGrpSpPr>
      <p:grpSpPr>
        <a:xfrm rot="0">
          <a:off x="0" y="0"/>
          <a:ext cx="0" cy="0"/>
          <a:chOff x="0" y="0"/>
          <a:chExt cx="0" cy="0"/>
        </a:xfrm>
      </p:grpSpPr>
      <p:sp>
        <p:nvSpPr>
          <p:cNvPr id="1048840"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41" name=""/>
          <p:cNvSpPr/>
          <p:nvPr>
            <p:ph type="sldImg" sz="full" idx="0"/>
          </p:nvPr>
        </p:nvSpPr>
        <p:spPr>
          <a:xfrm rot="0">
            <a:off x="1182687" y="698500"/>
            <a:ext cx="4646612" cy="3486150"/>
          </a:xfrm>
          <a:prstGeom prst="rect"/>
        </p:spPr>
        <p:txBody>
          <a:bodyPr anchor="ctr" bIns="45788" lIns="91577" rIns="91577" tIns="45788" wrap="none"/>
          <a:p/>
        </p:txBody>
      </p:sp>
      <p:sp>
        <p:nvSpPr>
          <p:cNvPr id="1048842"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237" name=""/>
        <p:cNvGrpSpPr/>
        <p:nvPr/>
      </p:nvGrpSpPr>
      <p:grpSpPr>
        <a:xfrm rot="0">
          <a:off x="0" y="0"/>
          <a:ext cx="0" cy="0"/>
          <a:chOff x="0" y="0"/>
          <a:chExt cx="0" cy="0"/>
        </a:xfrm>
      </p:grpSpPr>
      <p:sp>
        <p:nvSpPr>
          <p:cNvPr id="1048844"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45" name=""/>
          <p:cNvSpPr/>
          <p:nvPr>
            <p:ph type="sldImg" sz="full" idx="0"/>
          </p:nvPr>
        </p:nvSpPr>
        <p:spPr>
          <a:xfrm rot="0">
            <a:off x="1182687" y="698500"/>
            <a:ext cx="4646612" cy="3486150"/>
          </a:xfrm>
          <a:prstGeom prst="rect"/>
        </p:spPr>
        <p:txBody>
          <a:bodyPr anchor="ctr" bIns="45788" lIns="91577" rIns="91577" tIns="45788" wrap="none"/>
          <a:p/>
        </p:txBody>
      </p:sp>
      <p:sp>
        <p:nvSpPr>
          <p:cNvPr id="1048846"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241" name=""/>
        <p:cNvGrpSpPr/>
        <p:nvPr/>
      </p:nvGrpSpPr>
      <p:grpSpPr>
        <a:xfrm rot="0">
          <a:off x="0" y="0"/>
          <a:ext cx="0" cy="0"/>
          <a:chOff x="0" y="0"/>
          <a:chExt cx="0" cy="0"/>
        </a:xfrm>
      </p:grpSpPr>
      <p:sp>
        <p:nvSpPr>
          <p:cNvPr id="1048850"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51" name=""/>
          <p:cNvSpPr/>
          <p:nvPr>
            <p:ph type="sldImg" sz="full" idx="0"/>
          </p:nvPr>
        </p:nvSpPr>
        <p:spPr>
          <a:xfrm rot="0">
            <a:off x="1182687" y="698500"/>
            <a:ext cx="4646612" cy="3486150"/>
          </a:xfrm>
          <a:prstGeom prst="rect"/>
        </p:spPr>
        <p:txBody>
          <a:bodyPr anchor="ctr" bIns="45788" lIns="91577" rIns="91577" tIns="45788" wrap="none"/>
          <a:p/>
        </p:txBody>
      </p:sp>
      <p:sp>
        <p:nvSpPr>
          <p:cNvPr id="1048852"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244" name=""/>
        <p:cNvGrpSpPr/>
        <p:nvPr/>
      </p:nvGrpSpPr>
      <p:grpSpPr>
        <a:xfrm rot="0">
          <a:off x="0" y="0"/>
          <a:ext cx="0" cy="0"/>
          <a:chOff x="0" y="0"/>
          <a:chExt cx="0" cy="0"/>
        </a:xfrm>
      </p:grpSpPr>
      <p:sp>
        <p:nvSpPr>
          <p:cNvPr id="104885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56" name=""/>
          <p:cNvSpPr/>
          <p:nvPr>
            <p:ph type="sldImg" sz="full" idx="0"/>
          </p:nvPr>
        </p:nvSpPr>
        <p:spPr>
          <a:xfrm rot="0">
            <a:off x="1182687" y="698500"/>
            <a:ext cx="4646612" cy="3486150"/>
          </a:xfrm>
          <a:prstGeom prst="rect"/>
        </p:spPr>
        <p:txBody>
          <a:bodyPr anchor="ctr" bIns="45788" lIns="91577" rIns="91577" tIns="45788" wrap="none"/>
          <a:p/>
        </p:txBody>
      </p:sp>
      <p:sp>
        <p:nvSpPr>
          <p:cNvPr id="1048857"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247" name=""/>
        <p:cNvGrpSpPr/>
        <p:nvPr/>
      </p:nvGrpSpPr>
      <p:grpSpPr>
        <a:xfrm rot="0">
          <a:off x="0" y="0"/>
          <a:ext cx="0" cy="0"/>
          <a:chOff x="0" y="0"/>
          <a:chExt cx="0" cy="0"/>
        </a:xfrm>
      </p:grpSpPr>
      <p:sp>
        <p:nvSpPr>
          <p:cNvPr id="1048859"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60" name=""/>
          <p:cNvSpPr/>
          <p:nvPr>
            <p:ph type="sldImg" sz="full" idx="0"/>
          </p:nvPr>
        </p:nvSpPr>
        <p:spPr>
          <a:xfrm rot="0">
            <a:off x="1182687" y="698500"/>
            <a:ext cx="4646612" cy="3486150"/>
          </a:xfrm>
          <a:prstGeom prst="rect"/>
        </p:spPr>
        <p:txBody>
          <a:bodyPr anchor="ctr" bIns="45788" lIns="91577" rIns="91577" tIns="45788" wrap="none"/>
          <a:p/>
        </p:txBody>
      </p:sp>
      <p:sp>
        <p:nvSpPr>
          <p:cNvPr id="1048861"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250" name=""/>
        <p:cNvGrpSpPr/>
        <p:nvPr/>
      </p:nvGrpSpPr>
      <p:grpSpPr>
        <a:xfrm rot="0">
          <a:off x="0" y="0"/>
          <a:ext cx="0" cy="0"/>
          <a:chOff x="0" y="0"/>
          <a:chExt cx="0" cy="0"/>
        </a:xfrm>
      </p:grpSpPr>
      <p:sp>
        <p:nvSpPr>
          <p:cNvPr id="1048864"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65" name=""/>
          <p:cNvSpPr/>
          <p:nvPr>
            <p:ph type="sldImg" sz="full" idx="0"/>
          </p:nvPr>
        </p:nvSpPr>
        <p:spPr>
          <a:xfrm rot="0">
            <a:off x="1182687" y="698500"/>
            <a:ext cx="4646612" cy="3486150"/>
          </a:xfrm>
          <a:prstGeom prst="rect"/>
        </p:spPr>
        <p:txBody>
          <a:bodyPr anchor="ctr" bIns="45788" lIns="91577" rIns="91577" tIns="45788" wrap="none"/>
          <a:p/>
        </p:txBody>
      </p:sp>
      <p:sp>
        <p:nvSpPr>
          <p:cNvPr id="1048866"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253" name=""/>
        <p:cNvGrpSpPr/>
        <p:nvPr/>
      </p:nvGrpSpPr>
      <p:grpSpPr>
        <a:xfrm rot="0">
          <a:off x="0" y="0"/>
          <a:ext cx="0" cy="0"/>
          <a:chOff x="0" y="0"/>
          <a:chExt cx="0" cy="0"/>
        </a:xfrm>
      </p:grpSpPr>
      <p:sp>
        <p:nvSpPr>
          <p:cNvPr id="1048868"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69" name=""/>
          <p:cNvSpPr/>
          <p:nvPr>
            <p:ph type="sldImg" sz="full" idx="0"/>
          </p:nvPr>
        </p:nvSpPr>
        <p:spPr>
          <a:xfrm rot="0">
            <a:off x="1182687" y="698500"/>
            <a:ext cx="4646612" cy="3486150"/>
          </a:xfrm>
          <a:prstGeom prst="rect"/>
        </p:spPr>
        <p:txBody>
          <a:bodyPr anchor="ctr" bIns="45788" lIns="91577" rIns="91577" tIns="45788" wrap="none"/>
          <a:p/>
        </p:txBody>
      </p:sp>
      <p:sp>
        <p:nvSpPr>
          <p:cNvPr id="1048870"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256" name=""/>
        <p:cNvGrpSpPr/>
        <p:nvPr/>
      </p:nvGrpSpPr>
      <p:grpSpPr>
        <a:xfrm rot="0">
          <a:off x="0" y="0"/>
          <a:ext cx="0" cy="0"/>
          <a:chOff x="0" y="0"/>
          <a:chExt cx="0" cy="0"/>
        </a:xfrm>
      </p:grpSpPr>
      <p:sp>
        <p:nvSpPr>
          <p:cNvPr id="1048873"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74" name=""/>
          <p:cNvSpPr/>
          <p:nvPr>
            <p:ph type="sldImg" sz="full" idx="0"/>
          </p:nvPr>
        </p:nvSpPr>
        <p:spPr>
          <a:xfrm rot="0">
            <a:off x="1182687" y="698500"/>
            <a:ext cx="4646612" cy="3486150"/>
          </a:xfrm>
          <a:prstGeom prst="rect"/>
        </p:spPr>
        <p:txBody>
          <a:bodyPr anchor="ctr" bIns="45788" lIns="91577" rIns="91577" tIns="45788" wrap="none"/>
          <a:p/>
        </p:txBody>
      </p:sp>
      <p:sp>
        <p:nvSpPr>
          <p:cNvPr id="1048875"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02" name=""/>
        <p:cNvGrpSpPr/>
        <p:nvPr/>
      </p:nvGrpSpPr>
      <p:grpSpPr>
        <a:xfrm>
          <a:off x="0" y="0"/>
          <a:ext cx="0" cy="0"/>
          <a:chOff x="0" y="0"/>
          <a:chExt cx="0" cy="0"/>
        </a:xfrm>
      </p:grpSpPr>
      <p:sp>
        <p:nvSpPr>
          <p:cNvPr id="1048957" name=""/>
          <p:cNvSpPr>
            <a:spLocks noGrp="1"/>
          </p:cNvSpPr>
          <p:nvPr>
            <p:ph type="body"/>
          </p:nvPr>
        </p:nvSpPr>
        <p:spPr/>
        <p:txBody>
          <a:bodyPr/>
          <a:p>
            <a:r>
              <a:rPr altLang="en-US" lang="zh-CN"/>
              <a:t>حماية عنوان الجهاز
قاعدة
قاعدة + حد
وحدة المعالجة المركزية
2
تبوك
نعم
لا
نعم
بواسطة
فخ لخطأ عنونة مراقب نظام التشغيل
ذاكرة</a:t>
            </a:r>
            <a:endParaRPr altLang="en-US" 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259" name=""/>
        <p:cNvGrpSpPr/>
        <p:nvPr/>
      </p:nvGrpSpPr>
      <p:grpSpPr>
        <a:xfrm rot="0">
          <a:off x="0" y="0"/>
          <a:ext cx="0" cy="0"/>
          <a:chOff x="0" y="0"/>
          <a:chExt cx="0" cy="0"/>
        </a:xfrm>
      </p:grpSpPr>
      <p:sp>
        <p:nvSpPr>
          <p:cNvPr id="1048878"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79" name=""/>
          <p:cNvSpPr/>
          <p:nvPr>
            <p:ph type="sldImg" sz="full" idx="0"/>
          </p:nvPr>
        </p:nvSpPr>
        <p:spPr>
          <a:xfrm rot="0">
            <a:off x="1182687" y="698500"/>
            <a:ext cx="4646612" cy="3486150"/>
          </a:xfrm>
          <a:prstGeom prst="rect"/>
        </p:spPr>
        <p:txBody>
          <a:bodyPr anchor="ctr" bIns="45788" lIns="91577" rIns="91577" tIns="45788" wrap="none"/>
          <a:p/>
        </p:txBody>
      </p:sp>
      <p:sp>
        <p:nvSpPr>
          <p:cNvPr id="1048880"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262" name=""/>
        <p:cNvGrpSpPr/>
        <p:nvPr/>
      </p:nvGrpSpPr>
      <p:grpSpPr>
        <a:xfrm rot="0">
          <a:off x="0" y="0"/>
          <a:ext cx="0" cy="0"/>
          <a:chOff x="0" y="0"/>
          <a:chExt cx="0" cy="0"/>
        </a:xfrm>
      </p:grpSpPr>
      <p:sp>
        <p:nvSpPr>
          <p:cNvPr id="1048883"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84" name=""/>
          <p:cNvSpPr/>
          <p:nvPr>
            <p:ph type="sldImg" sz="full" idx="0"/>
          </p:nvPr>
        </p:nvSpPr>
        <p:spPr>
          <a:xfrm rot="0">
            <a:off x="1182687" y="698500"/>
            <a:ext cx="4646612" cy="3486150"/>
          </a:xfrm>
          <a:prstGeom prst="rect"/>
        </p:spPr>
        <p:txBody>
          <a:bodyPr anchor="ctr" bIns="45788" lIns="91577" rIns="91577" tIns="45788" wrap="none"/>
          <a:p/>
        </p:txBody>
      </p:sp>
      <p:sp>
        <p:nvSpPr>
          <p:cNvPr id="1048885"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265" name=""/>
        <p:cNvGrpSpPr/>
        <p:nvPr/>
      </p:nvGrpSpPr>
      <p:grpSpPr>
        <a:xfrm rot="0">
          <a:off x="0" y="0"/>
          <a:ext cx="0" cy="0"/>
          <a:chOff x="0" y="0"/>
          <a:chExt cx="0" cy="0"/>
        </a:xfrm>
      </p:grpSpPr>
      <p:sp>
        <p:nvSpPr>
          <p:cNvPr id="1048888"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89" name=""/>
          <p:cNvSpPr/>
          <p:nvPr>
            <p:ph type="sldImg" sz="full" idx="0"/>
          </p:nvPr>
        </p:nvSpPr>
        <p:spPr>
          <a:xfrm rot="0">
            <a:off x="1182687" y="698500"/>
            <a:ext cx="4646612" cy="3486150"/>
          </a:xfrm>
          <a:prstGeom prst="rect"/>
        </p:spPr>
        <p:txBody>
          <a:bodyPr anchor="ctr" bIns="45788" lIns="91577" rIns="91577" tIns="45788" wrap="none"/>
          <a:p/>
        </p:txBody>
      </p:sp>
      <p:sp>
        <p:nvSpPr>
          <p:cNvPr id="1048890"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268" name=""/>
        <p:cNvGrpSpPr/>
        <p:nvPr/>
      </p:nvGrpSpPr>
      <p:grpSpPr>
        <a:xfrm rot="0">
          <a:off x="0" y="0"/>
          <a:ext cx="0" cy="0"/>
          <a:chOff x="0" y="0"/>
          <a:chExt cx="0" cy="0"/>
        </a:xfrm>
      </p:grpSpPr>
      <p:sp>
        <p:nvSpPr>
          <p:cNvPr id="1048893"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94" name=""/>
          <p:cNvSpPr/>
          <p:nvPr>
            <p:ph type="sldImg" sz="full" idx="0"/>
          </p:nvPr>
        </p:nvSpPr>
        <p:spPr>
          <a:xfrm rot="0">
            <a:off x="1182687" y="698500"/>
            <a:ext cx="4646612" cy="3486150"/>
          </a:xfrm>
          <a:prstGeom prst="rect"/>
        </p:spPr>
        <p:txBody>
          <a:bodyPr anchor="ctr" bIns="45788" lIns="91577" rIns="91577" tIns="45788" wrap="none"/>
          <a:p/>
        </p:txBody>
      </p:sp>
      <p:sp>
        <p:nvSpPr>
          <p:cNvPr id="1048895"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271" name=""/>
        <p:cNvGrpSpPr/>
        <p:nvPr/>
      </p:nvGrpSpPr>
      <p:grpSpPr>
        <a:xfrm rot="0">
          <a:off x="0" y="0"/>
          <a:ext cx="0" cy="0"/>
          <a:chOff x="0" y="0"/>
          <a:chExt cx="0" cy="0"/>
        </a:xfrm>
      </p:grpSpPr>
      <p:sp>
        <p:nvSpPr>
          <p:cNvPr id="1048897"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898" name=""/>
          <p:cNvSpPr/>
          <p:nvPr>
            <p:ph type="sldImg" sz="full" idx="0"/>
          </p:nvPr>
        </p:nvSpPr>
        <p:spPr>
          <a:xfrm rot="0">
            <a:off x="1182687" y="698500"/>
            <a:ext cx="4646612" cy="3486150"/>
          </a:xfrm>
          <a:prstGeom prst="rect"/>
        </p:spPr>
        <p:txBody>
          <a:bodyPr anchor="ctr" bIns="45788" lIns="91577" rIns="91577" tIns="45788" wrap="none"/>
          <a:p/>
        </p:txBody>
      </p:sp>
      <p:sp>
        <p:nvSpPr>
          <p:cNvPr id="1048899"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274" name=""/>
        <p:cNvGrpSpPr/>
        <p:nvPr/>
      </p:nvGrpSpPr>
      <p:grpSpPr>
        <a:xfrm rot="0">
          <a:off x="0" y="0"/>
          <a:ext cx="0" cy="0"/>
          <a:chOff x="0" y="0"/>
          <a:chExt cx="0" cy="0"/>
        </a:xfrm>
      </p:grpSpPr>
      <p:sp>
        <p:nvSpPr>
          <p:cNvPr id="1048901"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902" name=""/>
          <p:cNvSpPr/>
          <p:nvPr>
            <p:ph type="sldImg" sz="full" idx="0"/>
          </p:nvPr>
        </p:nvSpPr>
        <p:spPr>
          <a:xfrm rot="0">
            <a:off x="1182687" y="698500"/>
            <a:ext cx="4646612" cy="3486150"/>
          </a:xfrm>
          <a:prstGeom prst="rect"/>
        </p:spPr>
        <p:txBody>
          <a:bodyPr anchor="ctr" bIns="45788" lIns="91577" rIns="91577" tIns="45788" wrap="none"/>
          <a:p/>
        </p:txBody>
      </p:sp>
      <p:sp>
        <p:nvSpPr>
          <p:cNvPr id="1048903"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277" name=""/>
        <p:cNvGrpSpPr/>
        <p:nvPr/>
      </p:nvGrpSpPr>
      <p:grpSpPr>
        <a:xfrm rot="0">
          <a:off x="0" y="0"/>
          <a:ext cx="0" cy="0"/>
          <a:chOff x="0" y="0"/>
          <a:chExt cx="0" cy="0"/>
        </a:xfrm>
      </p:grpSpPr>
      <p:sp>
        <p:nvSpPr>
          <p:cNvPr id="104890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906" name=""/>
          <p:cNvSpPr/>
          <p:nvPr>
            <p:ph type="sldImg" sz="full" idx="0"/>
          </p:nvPr>
        </p:nvSpPr>
        <p:spPr>
          <a:xfrm rot="0">
            <a:off x="1182687" y="698500"/>
            <a:ext cx="4646612" cy="3486150"/>
          </a:xfrm>
          <a:prstGeom prst="rect"/>
        </p:spPr>
        <p:txBody>
          <a:bodyPr anchor="ctr" bIns="45788" lIns="91577" rIns="91577" tIns="45788" wrap="none"/>
          <a:p/>
        </p:txBody>
      </p:sp>
      <p:sp>
        <p:nvSpPr>
          <p:cNvPr id="1048907"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280" name=""/>
        <p:cNvGrpSpPr/>
        <p:nvPr/>
      </p:nvGrpSpPr>
      <p:grpSpPr>
        <a:xfrm rot="0">
          <a:off x="0" y="0"/>
          <a:ext cx="0" cy="0"/>
          <a:chOff x="0" y="0"/>
          <a:chExt cx="0" cy="0"/>
        </a:xfrm>
      </p:grpSpPr>
      <p:sp>
        <p:nvSpPr>
          <p:cNvPr id="1048910"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911" name=""/>
          <p:cNvSpPr/>
          <p:nvPr>
            <p:ph type="sldImg" sz="full" idx="0"/>
          </p:nvPr>
        </p:nvSpPr>
        <p:spPr>
          <a:xfrm rot="0">
            <a:off x="1182687" y="698500"/>
            <a:ext cx="4646612" cy="3486150"/>
          </a:xfrm>
          <a:prstGeom prst="rect"/>
        </p:spPr>
        <p:txBody>
          <a:bodyPr anchor="ctr" bIns="45788" lIns="91577" rIns="91577" tIns="45788" wrap="none"/>
          <a:p/>
        </p:txBody>
      </p:sp>
      <p:sp>
        <p:nvSpPr>
          <p:cNvPr id="1048912"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283" name=""/>
        <p:cNvGrpSpPr/>
        <p:nvPr/>
      </p:nvGrpSpPr>
      <p:grpSpPr>
        <a:xfrm rot="0">
          <a:off x="0" y="0"/>
          <a:ext cx="0" cy="0"/>
          <a:chOff x="0" y="0"/>
          <a:chExt cx="0" cy="0"/>
        </a:xfrm>
      </p:grpSpPr>
      <p:sp>
        <p:nvSpPr>
          <p:cNvPr id="104891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916" name=""/>
          <p:cNvSpPr/>
          <p:nvPr>
            <p:ph type="sldImg" sz="full" idx="0"/>
          </p:nvPr>
        </p:nvSpPr>
        <p:spPr>
          <a:xfrm rot="0">
            <a:off x="1182687" y="698500"/>
            <a:ext cx="4646612" cy="3486150"/>
          </a:xfrm>
          <a:prstGeom prst="rect"/>
        </p:spPr>
        <p:txBody>
          <a:bodyPr anchor="ctr" bIns="45788" lIns="91577" rIns="91577" tIns="45788" wrap="none"/>
          <a:p/>
        </p:txBody>
      </p:sp>
      <p:sp>
        <p:nvSpPr>
          <p:cNvPr id="1048917"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286" name=""/>
        <p:cNvGrpSpPr/>
        <p:nvPr/>
      </p:nvGrpSpPr>
      <p:grpSpPr>
        <a:xfrm rot="0">
          <a:off x="0" y="0"/>
          <a:ext cx="0" cy="0"/>
          <a:chOff x="0" y="0"/>
          <a:chExt cx="0" cy="0"/>
        </a:xfrm>
      </p:grpSpPr>
      <p:sp>
        <p:nvSpPr>
          <p:cNvPr id="1048920"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921" name=""/>
          <p:cNvSpPr/>
          <p:nvPr>
            <p:ph type="sldImg" sz="full" idx="0"/>
          </p:nvPr>
        </p:nvSpPr>
        <p:spPr>
          <a:xfrm rot="0">
            <a:off x="1182687" y="698500"/>
            <a:ext cx="4646612" cy="3486150"/>
          </a:xfrm>
          <a:prstGeom prst="rect"/>
        </p:spPr>
        <p:txBody>
          <a:bodyPr anchor="ctr" bIns="45788" lIns="91577" rIns="91577" tIns="45788" wrap="none"/>
          <a:p/>
        </p:txBody>
      </p:sp>
      <p:sp>
        <p:nvSpPr>
          <p:cNvPr id="1048922"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sp>
        <p:nvSpPr>
          <p:cNvPr id="1048958" name=""/>
          <p:cNvSpPr>
            <a:spLocks noGrp="1"/>
          </p:cNvSpPr>
          <p:nvPr>
            <p:ph type="body"/>
          </p:nvPr>
        </p:nvSpPr>
        <p:spPr/>
        <p:txBody>
          <a:bodyPr/>
          <a:p>
            <a:r>
              <a:rPr altLang="en-US" lang="zh-CN"/>
              <a:t>العنوان ملزم.
■ البرامج الموجودة على القرص ، جاهزة للإحضار إلى الذاكرة لتنفيذها من قائمة انتظار الإدخال بدون دعم ، يجب تحميلها في العنوان 0000
من غير المناسب أن يكون أول عنوان فعلي لعملية المستخدم دائمًا على 0000 كيف لا يكون؟
علاوة على ذلك ، يتم تمثيل العناوين بطرق مختلفة في مراحل مختلفة من
حياة البرنامج
• عناوين كود المصدر عادة ما تكون عناوين الشفرات المجمعة مرتبطة بالعناوين القابلة لإعادة التوطين ‏⚫ie. "14 بايت من بداية هذه الوحدة النمطية"
⚫ سوف يقوم الرابط أو المحمل بربط العناوين القابلة للنقل بالعناوين المطلقة
لو. 74014 • يقوم كل ربط بتعيين مساحة عنوان إلى أخرى</a:t>
            </a:r>
            <a:endParaRPr altLang="en-US" 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289" name=""/>
        <p:cNvGrpSpPr/>
        <p:nvPr/>
      </p:nvGrpSpPr>
      <p:grpSpPr>
        <a:xfrm rot="0">
          <a:off x="0" y="0"/>
          <a:ext cx="0" cy="0"/>
          <a:chOff x="0" y="0"/>
          <a:chExt cx="0" cy="0"/>
        </a:xfrm>
      </p:grpSpPr>
      <p:sp>
        <p:nvSpPr>
          <p:cNvPr id="1048924"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925" name=""/>
          <p:cNvSpPr/>
          <p:nvPr>
            <p:ph type="sldImg" sz="full" idx="0"/>
          </p:nvPr>
        </p:nvSpPr>
        <p:spPr>
          <a:xfrm rot="0">
            <a:off x="1182687" y="698500"/>
            <a:ext cx="4646612" cy="3486150"/>
          </a:xfrm>
          <a:prstGeom prst="rect"/>
        </p:spPr>
        <p:txBody>
          <a:bodyPr anchor="ctr" bIns="45788" lIns="91577" rIns="91577" tIns="45788" wrap="none"/>
          <a:p/>
        </p:txBody>
      </p:sp>
      <p:sp>
        <p:nvSpPr>
          <p:cNvPr id="1048926"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08" name=""/>
        <p:cNvGrpSpPr/>
        <p:nvPr/>
      </p:nvGrpSpPr>
      <p:grpSpPr>
        <a:xfrm rot="0">
          <a:off x="0" y="0"/>
          <a:ext cx="0" cy="0"/>
          <a:chOff x="0" y="0"/>
          <a:chExt cx="0" cy="0"/>
        </a:xfrm>
      </p:grpSpPr>
      <p:sp>
        <p:nvSpPr>
          <p:cNvPr id="1048625"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26" name=""/>
          <p:cNvSpPr/>
          <p:nvPr>
            <p:ph type="sldImg" sz="full" idx="0"/>
          </p:nvPr>
        </p:nvSpPr>
        <p:spPr>
          <a:xfrm rot="0">
            <a:off x="1182687" y="698500"/>
            <a:ext cx="4646612" cy="3486150"/>
          </a:xfrm>
          <a:prstGeom prst="rect"/>
        </p:spPr>
        <p:txBody>
          <a:bodyPr anchor="ctr" bIns="45788" lIns="91577" rIns="91577" tIns="45788" wrap="none"/>
          <a:p/>
        </p:txBody>
      </p:sp>
      <p:sp>
        <p:nvSpPr>
          <p:cNvPr id="1048627" name=""/>
          <p:cNvSpPr/>
          <p:nvPr>
            <p:ph type="body" sz="full" idx="1"/>
          </p:nvPr>
        </p:nvSpPr>
        <p:spPr>
          <a:xfrm rot="0">
            <a:off x="935037" y="4416425"/>
            <a:ext cx="5140325" cy="4181475"/>
          </a:xfrm>
          <a:prstGeom prst="rect"/>
          <a:noFill/>
        </p:spPr>
        <p:txBody>
          <a:bodyPr anchor="ctr" bIns="46580" lIns="93160" rIns="93160" tIns="46580" wrap="none"/>
          <a:p>
            <a:r>
              <a:rPr altLang="en-US" lang="en-US"/>
              <a:t>ربط التعليمات والبيانات بالذاكرة
عنوان ربط التعليمات والبيانات بعناوين الذاكرة
يمكن أن يحدث في ثلاث مراحل مختلفة
وقت التجميع إذا كان موقع الذاكرة معروفًا مسبقًا ، فيمكن إنشاء رمز مطلق ، ويجب إعادة ترجمة التعليمات البرمجية إذا تغير موقع البداية
وقت التحميل: يجب إنشاء رمز قابل للنقل إذا كانت الذاكرة
الموقع غير معروف في وقت الترجمة
• وقت التنفيذ: يتأخر الربط حتى وقت التشغيل إذا كان
يمكن نقل العملية أثناء تنفيذها من ذاكرة واحدة
قطعة إلى أخرى
. تحتاج إلى دعم الأجهزة لخرائط العناوين (على سبيل المثال ، السجلات الأساسية والحدود)</a:t>
            </a:r>
            <a:endParaRPr altLang="en-US"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12" name=""/>
        <p:cNvGrpSpPr/>
        <p:nvPr/>
      </p:nvGrpSpPr>
      <p:grpSpPr>
        <a:xfrm rot="0">
          <a:off x="0" y="0"/>
          <a:ext cx="0" cy="0"/>
          <a:chOff x="0" y="0"/>
          <a:chExt cx="0" cy="0"/>
        </a:xfrm>
      </p:grpSpPr>
      <p:sp>
        <p:nvSpPr>
          <p:cNvPr id="1048630" name=""/>
          <p:cNvSpPr txBox="1"/>
          <p:nvPr/>
        </p:nvSpPr>
        <p:spPr>
          <a:xfrm rot="0">
            <a:off x="3973512" y="8832850"/>
            <a:ext cx="3036887" cy="463550"/>
          </a:xfrm>
          <a:prstGeom prst="rect"/>
          <a:noFill/>
          <a:ln>
            <a:noFill/>
          </a:ln>
        </p:spPr>
        <p:txBody>
          <a:bodyPr anchor="b" bIns="46580" lIns="93160" rIns="93160" tIns="46580" wrap="none"/>
          <a:p>
            <a:pPr algn="r" lvl="0"/>
            <a:fld id="{566ABCEB-ACFC-4714-9973-3DA970169C29}" type="slidenum">
              <a:rPr altLang="en-US" sz="1200" lang="en-US">
                <a:latin typeface="Helvetica" pitchFamily="-84" charset="0"/>
              </a:rPr>
              <a:pPr algn="r" lvl="0"/>
            </a:fld>
            <a:endParaRPr altLang="en-US" sz="1200" lang="en-US">
              <a:latin typeface="Helvetica" pitchFamily="-84" charset="0"/>
            </a:endParaRPr>
          </a:p>
        </p:txBody>
      </p:sp>
      <p:sp>
        <p:nvSpPr>
          <p:cNvPr id="1048631" name=""/>
          <p:cNvSpPr/>
          <p:nvPr>
            <p:ph type="sldImg" sz="full" idx="0"/>
          </p:nvPr>
        </p:nvSpPr>
        <p:spPr>
          <a:xfrm rot="0">
            <a:off x="1182687" y="698500"/>
            <a:ext cx="4646612" cy="3486150"/>
          </a:xfrm>
          <a:prstGeom prst="rect"/>
        </p:spPr>
        <p:txBody>
          <a:bodyPr anchor="ctr" bIns="45788" lIns="91577" rIns="91577" tIns="45788" wrap="none"/>
          <a:p/>
        </p:txBody>
      </p:sp>
      <p:sp>
        <p:nvSpPr>
          <p:cNvPr id="1048632" name=""/>
          <p:cNvSpPr/>
          <p:nvPr>
            <p:ph type="body" sz="full" idx="1"/>
          </p:nvPr>
        </p:nvSpPr>
        <p:spPr>
          <a:xfrm rot="0">
            <a:off x="935037" y="4416425"/>
            <a:ext cx="5140325" cy="4181475"/>
          </a:xfrm>
          <a:prstGeom prst="rect"/>
          <a:noFill/>
        </p:spPr>
        <p:txBody>
          <a:bodyPr anchor="ctr" bIns="46580" lIns="93160" rIns="93160" tIns="46580" wrap="none"/>
          <a:p>
            <a:endParaRPr altLang="en-US"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23" name=""/>
        <p:cNvGrpSpPr/>
        <p:nvPr/>
      </p:nvGrpSpPr>
      <p:grpSpPr>
        <a:xfrm rot="0">
          <a:off x="0" y="0"/>
          <a:ext cx="0" cy="0"/>
          <a:chOff x="0" y="0"/>
          <a:chExt cx="0" cy="0"/>
        </a:xfrm>
      </p:grpSpPr>
      <p:grpSp>
        <p:nvGrpSpPr>
          <p:cNvPr id="24" name=""/>
          <p:cNvGrpSpPr/>
          <p:nvPr/>
        </p:nvGrpSpPr>
        <p:grpSpPr>
          <a:xfrm rot="0">
            <a:off x="198437" y="2960687"/>
            <a:ext cx="8610600" cy="201612"/>
            <a:chOff x="125" y="1865"/>
            <a:chExt cx="5424" cy="127"/>
          </a:xfrm>
        </p:grpSpPr>
        <p:sp>
          <p:nvSpPr>
            <p:cNvPr id="1048585" name=""/>
            <p:cNvSpPr/>
            <p:nvPr/>
          </p:nvSpPr>
          <p:spPr>
            <a:xfrm rot="0">
              <a:off x="125" y="1865"/>
              <a:ext cx="1808" cy="127"/>
            </a:xfrm>
            <a:prstGeom prst="rect"/>
            <a:solidFill>
              <a:srgbClr val="336699"/>
            </a:solidFill>
            <a:ln>
              <a:noFill/>
            </a:ln>
          </p:spPr>
          <p:txBody>
            <a:bodyPr anchor="ctr" bIns="45720" lIns="91440" rIns="91440" tIns="45720"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endParaRPr altLang="en-US" lang="en-US"/>
            </a:p>
          </p:txBody>
        </p:sp>
        <p:sp>
          <p:nvSpPr>
            <p:cNvPr id="1048586" name=""/>
            <p:cNvSpPr/>
            <p:nvPr/>
          </p:nvSpPr>
          <p:spPr>
            <a:xfrm rot="0">
              <a:off x="1933" y="1865"/>
              <a:ext cx="1808" cy="127"/>
            </a:xfrm>
            <a:prstGeom prst="rect"/>
            <a:solidFill>
              <a:srgbClr val="99CCFF"/>
            </a:solidFill>
            <a:ln>
              <a:noFill/>
            </a:ln>
          </p:spPr>
          <p:txBody>
            <a:bodyPr anchor="ctr" bIns="45720" lIns="91440" rIns="91440" tIns="45720"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endParaRPr altLang="en-US" lang="en-US"/>
            </a:p>
          </p:txBody>
        </p:sp>
        <p:sp>
          <p:nvSpPr>
            <p:cNvPr id="1048587" name=""/>
            <p:cNvSpPr/>
            <p:nvPr/>
          </p:nvSpPr>
          <p:spPr>
            <a:xfrm rot="0">
              <a:off x="3741" y="1865"/>
              <a:ext cx="1808" cy="127"/>
            </a:xfrm>
            <a:prstGeom prst="rect"/>
            <a:solidFill>
              <a:srgbClr val="336699"/>
            </a:solidFill>
            <a:ln>
              <a:noFill/>
            </a:ln>
          </p:spPr>
          <p:txBody>
            <a:bodyPr anchor="ctr" bIns="45720" lIns="91440" rIns="91440" tIns="45720"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endParaRPr altLang="en-US" lang="en-US"/>
            </a:p>
          </p:txBody>
        </p:sp>
      </p:grpSp>
      <p:sp>
        <p:nvSpPr>
          <p:cNvPr id="1048588" name=""/>
          <p:cNvSpPr txBox="1"/>
          <p:nvPr/>
        </p:nvSpPr>
        <p:spPr>
          <a:xfrm rot="0">
            <a:off x="6489700" y="6588125"/>
            <a:ext cx="2713037" cy="244475"/>
          </a:xfrm>
          <a:prstGeom prst="rect"/>
          <a:noFill/>
          <a:ln>
            <a:noFill/>
          </a:ln>
        </p:spPr>
        <p:txBody>
          <a:bodyPr bIns="45720" lIns="91440" rIns="91440" tIns="45720">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pPr algn="ctr" lvl="0">
              <a:spcBef>
                <a:spcPct val="50000"/>
              </a:spcBef>
            </a:pPr>
            <a:r>
              <a:rPr altLang="en-US" b="1" sz="1000" lang="en-US">
                <a:solidFill>
                  <a:srgbClr val="336699"/>
                </a:solidFill>
                <a:latin typeface="Helvetica" pitchFamily="-84" charset="0"/>
              </a:rPr>
              <a:t>Silberschatz, Galvin and Gagne ©2013</a:t>
            </a:r>
          </a:p>
        </p:txBody>
      </p:sp>
      <p:sp>
        <p:nvSpPr>
          <p:cNvPr id="1048589" name=""/>
          <p:cNvSpPr txBox="1"/>
          <p:nvPr/>
        </p:nvSpPr>
        <p:spPr>
          <a:xfrm rot="0">
            <a:off x="26987" y="6613525"/>
            <a:ext cx="2468881" cy="231141"/>
          </a:xfrm>
          <a:prstGeom prst="rect"/>
          <a:noFill/>
          <a:ln>
            <a:noFill/>
          </a:ln>
        </p:spPr>
        <p:txBody>
          <a:bodyPr bIns="45720" lIns="91440" rIns="91440" tIns="45720" wrap="none">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pPr lvl="0">
              <a:spcBef>
                <a:spcPct val="50000"/>
              </a:spcBef>
            </a:pPr>
            <a:r>
              <a:rPr altLang="en-US" b="1" sz="1000" lang="en-US">
                <a:solidFill>
                  <a:srgbClr val="336699"/>
                </a:solidFill>
                <a:latin typeface="Helvetica" pitchFamily="-84" charset="0"/>
              </a:rPr>
              <a:t>Operating System Concepts – 9</a:t>
            </a:r>
            <a:r>
              <a:rPr altLang="en-US" baseline="30000" b="1" sz="1000" lang="en-US">
                <a:solidFill>
                  <a:srgbClr val="336699"/>
                </a:solidFill>
                <a:latin typeface="Helvetica" pitchFamily="-84" charset="0"/>
              </a:rPr>
              <a:t>th</a:t>
            </a:r>
            <a:r>
              <a:rPr altLang="en-US" b="1" sz="1000" lang="en-US">
                <a:solidFill>
                  <a:srgbClr val="336699"/>
                </a:solidFill>
                <a:latin typeface="Helvetica" pitchFamily="-84" charset="0"/>
              </a:rPr>
              <a:t> Edition</a:t>
            </a:r>
          </a:p>
        </p:txBody>
      </p:sp>
      <p:pic>
        <p:nvPicPr>
          <p:cNvPr id="2097154" name="" descr="dino_4"/>
          <p:cNvPicPr>
            <a:picLocks/>
          </p:cNvPicPr>
          <p:nvPr/>
        </p:nvPicPr>
        <p:blipFill>
          <a:blip xmlns:r="http://schemas.openxmlformats.org/officeDocument/2006/relationships" r:embed="rId1"/>
          <a:srcRect l="0" t="0" r="0" b="0"/>
          <a:stretch>
            <a:fillRect/>
          </a:stretch>
        </p:blipFill>
        <p:spPr>
          <a:xfrm rot="0">
            <a:off x="3360737" y="4157662"/>
            <a:ext cx="2062162" cy="1593850"/>
          </a:xfrm>
          <a:prstGeom prst="rect"/>
          <a:noFill/>
          <a:ln w="76200" cap="flat" cmpd="sng">
            <a:solidFill>
              <a:srgbClr val="336699">
                <a:alpha val="100000"/>
              </a:srgbClr>
            </a:solidFill>
            <a:prstDash val="solid"/>
            <a:round/>
          </a:ln>
        </p:spPr>
      </p:pic>
      <p:sp>
        <p:nvSpPr>
          <p:cNvPr id="1048590" name=""/>
          <p:cNvSpPr/>
          <p:nvPr/>
        </p:nvSpPr>
        <p:spPr>
          <a:xfrm rot="0">
            <a:off x="3224212" y="4006850"/>
            <a:ext cx="2336800" cy="1887537"/>
          </a:xfrm>
          <a:prstGeom prst="rect"/>
          <a:noFill/>
          <a:ln w="57150" cap="flat" cmpd="thinThick">
            <a:solidFill>
              <a:srgbClr val="66CCFF">
                <a:alpha val="100000"/>
              </a:srgbClr>
            </a:solidFill>
            <a:prstDash val="solid"/>
            <a:round/>
          </a:ln>
        </p:spPr>
        <p:txBody>
          <a:bodyPr anchor="ctr" bIns="45720" lIns="91440" rIns="91440" tIns="45720"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endParaRPr altLang="en-US" lang="en-US"/>
          </a:p>
        </p:txBody>
      </p:sp>
      <p:sp>
        <p:nvSpPr>
          <p:cNvPr id="1048593" name="Rectangle 2"/>
          <p:cNvSpPr>
            <a:spLocks noGrp="1" noChangeArrowheads="1"/>
          </p:cNvSpPr>
          <p:nvPr>
            <p:ph type="ctrTitle"/>
          </p:nvPr>
        </p:nvSpPr>
        <p:spPr>
          <a:xfrm>
            <a:off x="685800" y="685800"/>
            <a:ext cx="7772400" cy="2127250"/>
          </a:xfrm>
        </p:spPr>
        <p:txBody>
          <a:bodyPr/>
          <a:lstStyle>
            <a:lvl1pPr>
              <a:defRPr sz="4300"/>
            </a:lvl1pPr>
          </a:lstStyle>
          <a:p>
            <a:r>
              <a:rPr dirty="0" lang="en-US"/>
              <a:t>Click to edit Master title style</a:t>
            </a:r>
          </a:p>
        </p:txBody>
      </p:sp>
    </p:spTree>
  </p:cSld>
  <p:clrMapOvr>
    <a:masterClrMapping/>
  </p:clrMapOvr>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96" name=""/>
        <p:cNvGrpSpPr/>
        <p:nvPr/>
      </p:nvGrpSpPr>
      <p:grpSpPr>
        <a:xfrm>
          <a:off x="0" y="0"/>
          <a:ext cx="0" cy="0"/>
          <a:chOff x="0" y="0"/>
          <a:chExt cx="0" cy="0"/>
        </a:xfrm>
      </p:grpSpPr>
      <p:sp>
        <p:nvSpPr>
          <p:cNvPr id="1048943" name="Title 1"/>
          <p:cNvSpPr>
            <a:spLocks noGrp="1"/>
          </p:cNvSpPr>
          <p:nvPr>
            <p:ph type="title"/>
          </p:nvPr>
        </p:nvSpPr>
        <p:spPr/>
        <p:txBody>
          <a:bodyPr/>
          <a:p>
            <a:r>
              <a:rPr lang="en-US" smtClean="0"/>
              <a:t>Click to edit Master title style</a:t>
            </a:r>
            <a:endParaRPr lang="en-US"/>
          </a:p>
        </p:txBody>
      </p:sp>
      <p:sp>
        <p:nvSpPr>
          <p:cNvPr id="1048944"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97" name=""/>
        <p:cNvGrpSpPr/>
        <p:nvPr/>
      </p:nvGrpSpPr>
      <p:grpSpPr>
        <a:xfrm>
          <a:off x="0" y="0"/>
          <a:ext cx="0" cy="0"/>
          <a:chOff x="0" y="0"/>
          <a:chExt cx="0" cy="0"/>
        </a:xfrm>
      </p:grpSpPr>
      <p:sp>
        <p:nvSpPr>
          <p:cNvPr id="1048945" name="Vertical Title 1"/>
          <p:cNvSpPr>
            <a:spLocks noGrp="1"/>
          </p:cNvSpPr>
          <p:nvPr>
            <p:ph type="title" orient="vert"/>
          </p:nvPr>
        </p:nvSpPr>
        <p:spPr>
          <a:xfrm>
            <a:off x="6891338" y="277813"/>
            <a:ext cx="2144712" cy="5486400"/>
          </a:xfrm>
        </p:spPr>
        <p:txBody>
          <a:bodyPr vert="eaVert"/>
          <a:p>
            <a:r>
              <a:rPr lang="en-US" smtClean="0"/>
              <a:t>Click to edit Master title style</a:t>
            </a:r>
            <a:endParaRPr lang="en-US"/>
          </a:p>
        </p:txBody>
      </p:sp>
      <p:sp>
        <p:nvSpPr>
          <p:cNvPr id="1048946" name="Vertical Text Placeholder 2"/>
          <p:cNvSpPr>
            <a:spLocks noGrp="1"/>
          </p:cNvSpPr>
          <p:nvPr>
            <p:ph type="body" orient="vert" idx="1"/>
          </p:nvPr>
        </p:nvSpPr>
        <p:spPr>
          <a:xfrm>
            <a:off x="457200" y="277813"/>
            <a:ext cx="6281738" cy="5486400"/>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92" name=""/>
        <p:cNvGrpSpPr/>
        <p:nvPr/>
      </p:nvGrpSpPr>
      <p:grpSpPr>
        <a:xfrm>
          <a:off x="0" y="0"/>
          <a:ext cx="0" cy="0"/>
          <a:chOff x="0" y="0"/>
          <a:chExt cx="0" cy="0"/>
        </a:xfrm>
      </p:grpSpPr>
      <p:sp>
        <p:nvSpPr>
          <p:cNvPr id="1048600" name="Title 1"/>
          <p:cNvSpPr>
            <a:spLocks noGrp="1"/>
          </p:cNvSpPr>
          <p:nvPr>
            <p:ph type="title"/>
          </p:nvPr>
        </p:nvSpPr>
        <p:spPr/>
        <p:txBody>
          <a:bodyPr/>
          <a:p>
            <a:r>
              <a:rPr lang="en-US" smtClean="0"/>
              <a:t>Click to edit Master title style</a:t>
            </a:r>
            <a:endParaRPr lang="en-US"/>
          </a:p>
        </p:txBody>
      </p:sp>
      <p:sp>
        <p:nvSpPr>
          <p:cNvPr id="1048601"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90" name=""/>
        <p:cNvGrpSpPr/>
        <p:nvPr/>
      </p:nvGrpSpPr>
      <p:grpSpPr>
        <a:xfrm>
          <a:off x="0" y="0"/>
          <a:ext cx="0" cy="0"/>
          <a:chOff x="0" y="0"/>
          <a:chExt cx="0" cy="0"/>
        </a:xfrm>
      </p:grpSpPr>
      <p:sp>
        <p:nvSpPr>
          <p:cNvPr id="1048927"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928" name="Text Placeholder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91" name=""/>
        <p:cNvGrpSpPr/>
        <p:nvPr/>
      </p:nvGrpSpPr>
      <p:grpSpPr>
        <a:xfrm>
          <a:off x="0" y="0"/>
          <a:ext cx="0" cy="0"/>
          <a:chOff x="0" y="0"/>
          <a:chExt cx="0" cy="0"/>
        </a:xfrm>
      </p:grpSpPr>
      <p:sp>
        <p:nvSpPr>
          <p:cNvPr id="1048929" name="Title 1"/>
          <p:cNvSpPr>
            <a:spLocks noGrp="1"/>
          </p:cNvSpPr>
          <p:nvPr>
            <p:ph type="title"/>
          </p:nvPr>
        </p:nvSpPr>
        <p:spPr/>
        <p:txBody>
          <a:bodyPr/>
          <a:p>
            <a:r>
              <a:rPr lang="en-US" smtClean="0"/>
              <a:t>Click to edit Master title style</a:t>
            </a:r>
            <a:endParaRPr lang="en-US"/>
          </a:p>
        </p:txBody>
      </p:sp>
      <p:sp>
        <p:nvSpPr>
          <p:cNvPr id="1048930"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31"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92" name=""/>
        <p:cNvGrpSpPr/>
        <p:nvPr/>
      </p:nvGrpSpPr>
      <p:grpSpPr>
        <a:xfrm>
          <a:off x="0" y="0"/>
          <a:ext cx="0" cy="0"/>
          <a:chOff x="0" y="0"/>
          <a:chExt cx="0" cy="0"/>
        </a:xfrm>
      </p:grpSpPr>
      <p:sp>
        <p:nvSpPr>
          <p:cNvPr id="1048932" name="Title 1"/>
          <p:cNvSpPr>
            <a:spLocks noGrp="1"/>
          </p:cNvSpPr>
          <p:nvPr>
            <p:ph type="title"/>
          </p:nvPr>
        </p:nvSpPr>
        <p:spPr>
          <a:xfrm>
            <a:off x="457200" y="274638"/>
            <a:ext cx="8229600" cy="1143000"/>
          </a:xfrm>
        </p:spPr>
        <p:txBody>
          <a:bodyPr/>
          <a:p>
            <a:r>
              <a:rPr lang="en-US" smtClean="0"/>
              <a:t>Click to edit Master title style</a:t>
            </a:r>
            <a:endParaRPr lang="en-US"/>
          </a:p>
        </p:txBody>
      </p:sp>
      <p:sp>
        <p:nvSpPr>
          <p:cNvPr id="1048933"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93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35"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93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10" name=""/>
        <p:cNvGrpSpPr/>
        <p:nvPr/>
      </p:nvGrpSpPr>
      <p:grpSpPr>
        <a:xfrm>
          <a:off x="0" y="0"/>
          <a:ext cx="0" cy="0"/>
          <a:chOff x="0" y="0"/>
          <a:chExt cx="0" cy="0"/>
        </a:xfrm>
      </p:grpSpPr>
      <p:sp>
        <p:nvSpPr>
          <p:cNvPr id="1048629" name="Title 1"/>
          <p:cNvSpPr>
            <a:spLocks noGrp="1"/>
          </p:cNvSpPr>
          <p:nvPr>
            <p:ph type="title"/>
          </p:nvPr>
        </p:nvSpPr>
        <p:spPr/>
        <p:txBody>
          <a:bodyPr/>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93"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94" name=""/>
        <p:cNvGrpSpPr/>
        <p:nvPr/>
      </p:nvGrpSpPr>
      <p:grpSpPr>
        <a:xfrm>
          <a:off x="0" y="0"/>
          <a:ext cx="0" cy="0"/>
          <a:chOff x="0" y="0"/>
          <a:chExt cx="0" cy="0"/>
        </a:xfrm>
      </p:grpSpPr>
      <p:sp>
        <p:nvSpPr>
          <p:cNvPr id="1048937" name="Title 1"/>
          <p:cNvSpPr>
            <a:spLocks noGrp="1"/>
          </p:cNvSpPr>
          <p:nvPr>
            <p:ph type="title"/>
          </p:nvPr>
        </p:nvSpPr>
        <p:spPr>
          <a:xfrm>
            <a:off x="457200" y="273050"/>
            <a:ext cx="3008313" cy="1162050"/>
          </a:xfrm>
        </p:spPr>
        <p:txBody>
          <a:bodyPr/>
          <a:lstStyle>
            <a:lvl1pPr algn="l">
              <a:defRPr b="1" sz="2000"/>
            </a:lvl1pPr>
          </a:lstStyle>
          <a:p>
            <a:r>
              <a:rPr lang="en-US" smtClean="0"/>
              <a:t>Click to edit Master title style</a:t>
            </a:r>
            <a:endParaRPr lang="en-US"/>
          </a:p>
        </p:txBody>
      </p:sp>
      <p:sp>
        <p:nvSpPr>
          <p:cNvPr id="1048938"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39"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95" name=""/>
        <p:cNvGrpSpPr/>
        <p:nvPr/>
      </p:nvGrpSpPr>
      <p:grpSpPr>
        <a:xfrm>
          <a:off x="0" y="0"/>
          <a:ext cx="0" cy="0"/>
          <a:chOff x="0" y="0"/>
          <a:chExt cx="0" cy="0"/>
        </a:xfrm>
      </p:grpSpPr>
      <p:sp>
        <p:nvSpPr>
          <p:cNvPr id="1048940" name="Title 1"/>
          <p:cNvSpPr>
            <a:spLocks noGrp="1"/>
          </p:cNvSpPr>
          <p:nvPr>
            <p:ph type="title"/>
          </p:nvPr>
        </p:nvSpPr>
        <p:spPr>
          <a:xfrm>
            <a:off x="1792288" y="4800600"/>
            <a:ext cx="5486400" cy="566738"/>
          </a:xfrm>
        </p:spPr>
        <p:txBody>
          <a:bodyPr/>
          <a:lstStyle>
            <a:lvl1pPr algn="l">
              <a:defRPr b="1" sz="2000"/>
            </a:lvl1pPr>
          </a:lstStyle>
          <a:p>
            <a:r>
              <a:rPr lang="en-US" smtClean="0"/>
              <a:t>Click to edit Master title style</a:t>
            </a:r>
            <a:endParaRPr lang="en-US"/>
          </a:p>
        </p:txBody>
      </p:sp>
      <p:sp>
        <p:nvSpPr>
          <p:cNvPr id="1048941" name="Picture Placeholder 2"/>
          <p:cNvSpPr>
            <a:spLocks noGrp="1"/>
          </p:cNvSpPr>
          <p:nvPr>
            <p:ph type="pic" idx="1"/>
          </p:nvPr>
        </p:nvSpPr>
        <p:spPr>
          <a:xfrm>
            <a:off x="1792288" y="612775"/>
            <a:ext cx="5486400" cy="4114800"/>
          </a:xfrm>
        </p:spPr>
        <p:txBody>
          <a:bodyPr anchor="t" anchorCtr="0" bIns="45720" compatLnSpc="1" lIns="91440" numCol="1" rIns="91440" tIns="45720" vert="horz" wrap="square">
            <a:prstTxWarp prst="textNoShape"/>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0" fontAlgn="base" hangingPunct="0" indent="0" latinLnBrk="0" lvl="0" marL="0" marR="0" rtl="0">
              <a:lnSpc>
                <a:spcPct val="100000"/>
              </a:lnSpc>
              <a:spcBef>
                <a:spcPct val="35000"/>
              </a:spcBef>
              <a:spcAft>
                <a:spcPct val="0"/>
              </a:spcAft>
              <a:buClr>
                <a:srgbClr val="993300"/>
              </a:buClr>
              <a:buSzPct val="90000"/>
              <a:buFont typeface="Monotype Sorts" pitchFamily="-84" charset="2"/>
              <a:buNone/>
            </a:pPr>
            <a:endParaRPr baseline="0" b="0" cap="none" sz="3200" i="0" kern="0" kumimoji="1" lang="en-US" noProof="0" normalizeH="0" spc="0" strike="noStrike" u="none" smtClean="0">
              <a:ln>
                <a:noFill/>
              </a:ln>
              <a:solidFill>
                <a:schemeClr val="tx1"/>
              </a:solidFill>
              <a:effectLst/>
              <a:uLnTx/>
              <a:uFillTx/>
              <a:latin typeface="+mn-lt"/>
              <a:ea typeface="MS PGothic" pitchFamily="34" charset="-128"/>
              <a:cs typeface="ＭＳ Ｐゴシック" charset="-128"/>
            </a:endParaRPr>
          </a:p>
        </p:txBody>
      </p:sp>
      <p:sp>
        <p:nvSpPr>
          <p:cNvPr id="1048942"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2.jpeg"/><Relationship Id="rId13" Type="http://schemas.openxmlformats.org/officeDocument/2006/relationships/image" Target="../media/image3.jpe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2" name=""/>
        <p:cNvGrpSpPr/>
        <p:nvPr/>
      </p:nvGrpSpPr>
      <p:grpSpPr>
        <a:xfrm rot="0">
          <a:off x="0" y="0"/>
          <a:ext cx="0" cy="0"/>
          <a:chOff x="0" y="0"/>
          <a:chExt cx="0" cy="0"/>
        </a:xfrm>
      </p:grpSpPr>
      <p:pic>
        <p:nvPicPr>
          <p:cNvPr id="2097152" name="" descr="dino_3"/>
          <p:cNvPicPr>
            <a:picLocks/>
          </p:cNvPicPr>
          <p:nvPr/>
        </p:nvPicPr>
        <p:blipFill>
          <a:blip xmlns:r="http://schemas.openxmlformats.org/officeDocument/2006/relationships" r:embed="rId12"/>
          <a:srcRect l="0" t="0" r="0" b="0"/>
          <a:stretch>
            <a:fillRect/>
          </a:stretch>
        </p:blipFill>
        <p:spPr>
          <a:xfrm rot="0">
            <a:off x="285750" y="0"/>
            <a:ext cx="1195387" cy="908050"/>
          </a:xfrm>
          <a:prstGeom prst="rect"/>
          <a:noFill/>
          <a:ln>
            <a:noFill/>
          </a:ln>
        </p:spPr>
      </p:pic>
      <p:sp>
        <p:nvSpPr>
          <p:cNvPr id="1048576" name=""/>
          <p:cNvSpPr/>
          <p:nvPr>
            <p:ph type="title" sz="full" idx="0"/>
          </p:nvPr>
        </p:nvSpPr>
        <p:spPr>
          <a:xfrm rot="0">
            <a:off x="457200" y="277812"/>
            <a:ext cx="8229600" cy="576262"/>
          </a:xfrm>
          <a:prstGeom prst="rect"/>
          <a:noFill/>
          <a:ln>
            <a:noFill/>
          </a:ln>
        </p:spPr>
        <p:txBody>
          <a:bodyPr anchor="b" bIns="45720" lIns="91440" rIns="91440" tIns="45720"/>
          <a:p>
            <a:pPr lvl="0"/>
            <a:r>
              <a:rPr altLang="en-US" lang="en-US"/>
              <a:t>Click to edit Master title style</a:t>
            </a:r>
          </a:p>
        </p:txBody>
      </p:sp>
      <p:sp>
        <p:nvSpPr>
          <p:cNvPr id="1048577" name=""/>
          <p:cNvSpPr/>
          <p:nvPr>
            <p:ph type="body" sz="full" idx="1"/>
          </p:nvPr>
        </p:nvSpPr>
        <p:spPr>
          <a:xfrm rot="0">
            <a:off x="806450" y="1233487"/>
            <a:ext cx="8229600" cy="4530725"/>
          </a:xfrm>
          <a:prstGeom prst="rect"/>
          <a:noFill/>
          <a:ln>
            <a:noFill/>
          </a:ln>
        </p:spPr>
        <p:txBody>
          <a:bodyPr bIns="45720" lIns="91440" rIns="91440" tIns="45720"/>
          <a:p>
            <a:pPr lvl="0"/>
            <a:r>
              <a:rPr altLang="en-US" lang="en-US"/>
              <a:t>Click to edit Master text styles</a:t>
            </a:r>
          </a:p>
          <a:p>
            <a:pPr lvl="1"/>
            <a:r>
              <a:rPr altLang="en-US" lang="en-US"/>
              <a:t>Second level</a:t>
            </a:r>
          </a:p>
          <a:p>
            <a:pPr lvl="2"/>
            <a:r>
              <a:rPr altLang="en-US" lang="en-US"/>
              <a:t>Third level</a:t>
            </a:r>
          </a:p>
          <a:p>
            <a:pPr lvl="3"/>
            <a:r>
              <a:rPr altLang="en-US" lang="en-US"/>
              <a:t>Fourth level</a:t>
            </a:r>
          </a:p>
          <a:p>
            <a:pPr lvl="4"/>
            <a:r>
              <a:rPr altLang="en-US" lang="en-US"/>
              <a:t>Fifth level</a:t>
            </a:r>
          </a:p>
        </p:txBody>
      </p:sp>
      <p:sp>
        <p:nvSpPr>
          <p:cNvPr id="1048578" name=""/>
          <p:cNvSpPr/>
          <p:nvPr/>
        </p:nvSpPr>
        <p:spPr>
          <a:xfrm rot="0">
            <a:off x="0" y="0"/>
            <a:ext cx="228600" cy="2286000"/>
          </a:xfrm>
          <a:prstGeom prst="rect"/>
          <a:solidFill>
            <a:srgbClr val="336699"/>
          </a:solidFill>
          <a:ln>
            <a:noFill/>
          </a:ln>
        </p:spPr>
        <p:txBody>
          <a:bodyPr anchor="ctr" bIns="45720" lIns="91440" rIns="91440" tIns="45720"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pPr algn="ctr" eaLnBrk="1" hangingPunct="1" latinLnBrk="1" lvl="0"/>
            <a:endParaRPr altLang="en-US" sz="2400" lang="en-US">
              <a:latin typeface="Times New Roman" pitchFamily="18" charset="0"/>
            </a:endParaRPr>
          </a:p>
        </p:txBody>
      </p:sp>
      <p:sp>
        <p:nvSpPr>
          <p:cNvPr id="1048579" name=""/>
          <p:cNvSpPr/>
          <p:nvPr/>
        </p:nvSpPr>
        <p:spPr>
          <a:xfrm rot="0">
            <a:off x="457200" y="860425"/>
            <a:ext cx="8077200" cy="0"/>
          </a:xfrm>
          <a:prstGeom prst="line"/>
          <a:noFill/>
          <a:ln w="19050" cap="flat" cmpd="sng">
            <a:solidFill>
              <a:srgbClr val="336699">
                <a:alpha val="100000"/>
              </a:srgbClr>
            </a:solidFill>
            <a:prstDash val="solid"/>
            <a:round/>
          </a:ln>
        </p:spPr>
      </p:sp>
      <p:sp>
        <p:nvSpPr>
          <p:cNvPr id="1048580" name=""/>
          <p:cNvSpPr/>
          <p:nvPr/>
        </p:nvSpPr>
        <p:spPr>
          <a:xfrm rot="0">
            <a:off x="0" y="2286000"/>
            <a:ext cx="228600" cy="2286000"/>
          </a:xfrm>
          <a:prstGeom prst="rect"/>
          <a:solidFill>
            <a:srgbClr val="99CCFF"/>
          </a:solidFill>
          <a:ln>
            <a:noFill/>
          </a:ln>
        </p:spPr>
        <p:txBody>
          <a:bodyPr anchor="ctr" bIns="45720" lIns="91440" rIns="91440" tIns="45720"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pPr algn="ctr" eaLnBrk="1" hangingPunct="1" latinLnBrk="1" lvl="0"/>
            <a:endParaRPr altLang="en-US" sz="2400" lang="en-US">
              <a:latin typeface="Times New Roman" pitchFamily="18" charset="0"/>
            </a:endParaRPr>
          </a:p>
        </p:txBody>
      </p:sp>
      <p:sp>
        <p:nvSpPr>
          <p:cNvPr id="1048581" name=""/>
          <p:cNvSpPr/>
          <p:nvPr/>
        </p:nvSpPr>
        <p:spPr>
          <a:xfrm rot="0">
            <a:off x="0" y="4572000"/>
            <a:ext cx="228600" cy="2286000"/>
          </a:xfrm>
          <a:prstGeom prst="rect"/>
          <a:solidFill>
            <a:srgbClr val="336699"/>
          </a:solidFill>
          <a:ln>
            <a:noFill/>
          </a:ln>
        </p:spPr>
        <p:txBody>
          <a:bodyPr anchor="ctr" bIns="45720" lIns="91440" rIns="91440" tIns="45720" wrap="none"/>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pPr algn="ctr" eaLnBrk="1" hangingPunct="1" latinLnBrk="1" lvl="0"/>
            <a:endParaRPr altLang="en-US" sz="2400" lang="en-US">
              <a:latin typeface="Times New Roman" pitchFamily="18" charset="0"/>
            </a:endParaRPr>
          </a:p>
        </p:txBody>
      </p:sp>
      <p:sp>
        <p:nvSpPr>
          <p:cNvPr id="1048582" name=""/>
          <p:cNvSpPr txBox="1"/>
          <p:nvPr/>
        </p:nvSpPr>
        <p:spPr>
          <a:xfrm rot="0">
            <a:off x="4256087" y="6613525"/>
            <a:ext cx="449581" cy="231141"/>
          </a:xfrm>
          <a:prstGeom prst="rect"/>
          <a:noFill/>
          <a:ln>
            <a:noFill/>
          </a:ln>
        </p:spPr>
        <p:txBody>
          <a:bodyPr bIns="45720" lIns="91440" rIns="91440" tIns="45720" wrap="none">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pPr algn="ctr" lvl="0">
              <a:spcBef>
                <a:spcPct val="50000"/>
              </a:spcBef>
            </a:pPr>
            <a:r>
              <a:rPr altLang="en-US" b="1" sz="1000" lang="en-US">
                <a:solidFill>
                  <a:srgbClr val="006699"/>
                </a:solidFill>
                <a:latin typeface="Helvetica" pitchFamily="-84" charset="0"/>
              </a:rPr>
              <a:t>8.</a:t>
            </a:r>
            <a:fld id="{566ABCEB-ACFC-4714-9973-3DA970169C29}" type="slidenum">
              <a:rPr altLang="en-US" b="1" sz="1000" lang="en-US">
                <a:solidFill>
                  <a:srgbClr val="006699"/>
                </a:solidFill>
                <a:latin typeface="Helvetica" pitchFamily="-84" charset="0"/>
              </a:rPr>
              <a:pPr algn="ctr" lvl="0">
                <a:spcBef>
                  <a:spcPct val="50000"/>
                </a:spcBef>
              </a:pPr>
            </a:fld>
            <a:endParaRPr altLang="en-US" b="1" sz="1000" lang="en-US">
              <a:solidFill>
                <a:srgbClr val="006699"/>
              </a:solidFill>
              <a:latin typeface="Helvetica" pitchFamily="-84" charset="0"/>
            </a:endParaRPr>
          </a:p>
        </p:txBody>
      </p:sp>
      <p:sp>
        <p:nvSpPr>
          <p:cNvPr id="1048583" name=""/>
          <p:cNvSpPr txBox="1"/>
          <p:nvPr/>
        </p:nvSpPr>
        <p:spPr>
          <a:xfrm rot="0">
            <a:off x="6489700" y="6588125"/>
            <a:ext cx="2713037" cy="244475"/>
          </a:xfrm>
          <a:prstGeom prst="rect"/>
          <a:noFill/>
          <a:ln>
            <a:noFill/>
          </a:ln>
        </p:spPr>
        <p:txBody>
          <a:bodyPr bIns="45720" lIns="91440" rIns="91440" tIns="45720">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pPr algn="ctr" lvl="0">
              <a:spcBef>
                <a:spcPct val="50000"/>
              </a:spcBef>
            </a:pPr>
            <a:r>
              <a:rPr altLang="en-US" b="1" sz="1000" lang="en-US">
                <a:solidFill>
                  <a:srgbClr val="006699"/>
                </a:solidFill>
                <a:latin typeface="Helvetica" pitchFamily="-84" charset="0"/>
              </a:rPr>
              <a:t>Silberschatz, Galvin and Gagne ©2013</a:t>
            </a:r>
          </a:p>
        </p:txBody>
      </p:sp>
      <p:sp>
        <p:nvSpPr>
          <p:cNvPr id="1048584" name=""/>
          <p:cNvSpPr txBox="1"/>
          <p:nvPr/>
        </p:nvSpPr>
        <p:spPr>
          <a:xfrm rot="0">
            <a:off x="185737" y="6621462"/>
            <a:ext cx="2468880" cy="231141"/>
          </a:xfrm>
          <a:prstGeom prst="rect"/>
          <a:noFill/>
          <a:ln>
            <a:noFill/>
          </a:ln>
        </p:spPr>
        <p:txBody>
          <a:bodyPr bIns="45720" lIns="91440" rIns="91440" tIns="45720" wrap="none">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Helvetica" pitchFamily="-84" charset="0"/>
                <a:sym typeface="Verdana" pitchFamily="34" charset="0"/>
              </a:defRPr>
            </a:lvl5pPr>
          </a:lstStyle>
          <a:p>
            <a:pPr lvl="0">
              <a:spcBef>
                <a:spcPct val="50000"/>
              </a:spcBef>
            </a:pPr>
            <a:r>
              <a:rPr altLang="en-US" b="1" sz="1000" lang="en-US">
                <a:solidFill>
                  <a:srgbClr val="006699"/>
                </a:solidFill>
                <a:latin typeface="Helvetica" pitchFamily="-84" charset="0"/>
              </a:rPr>
              <a:t>Operating System Concepts – 9</a:t>
            </a:r>
            <a:r>
              <a:rPr altLang="en-US" baseline="30000" b="1" sz="1000" lang="en-US">
                <a:solidFill>
                  <a:srgbClr val="006699"/>
                </a:solidFill>
                <a:latin typeface="Helvetica" pitchFamily="-84" charset="0"/>
              </a:rPr>
              <a:t>th</a:t>
            </a:r>
            <a:r>
              <a:rPr altLang="en-US" b="1" sz="1000" lang="en-US">
                <a:solidFill>
                  <a:srgbClr val="006699"/>
                </a:solidFill>
                <a:latin typeface="Helvetica" pitchFamily="-84" charset="0"/>
              </a:rPr>
              <a:t> Edition</a:t>
            </a:r>
          </a:p>
        </p:txBody>
      </p:sp>
      <p:pic>
        <p:nvPicPr>
          <p:cNvPr id="2097153" name="" descr="dino_6"/>
          <p:cNvPicPr>
            <a:picLocks/>
          </p:cNvPicPr>
          <p:nvPr/>
        </p:nvPicPr>
        <p:blipFill>
          <a:blip xmlns:r="http://schemas.openxmlformats.org/officeDocument/2006/relationships" r:embed="rId13"/>
          <a:srcRect l="0" t="0" r="0" b="0"/>
          <a:stretch>
            <a:fillRect/>
          </a:stretch>
        </p:blipFill>
        <p:spPr>
          <a:xfrm rot="0">
            <a:off x="7773987" y="5849937"/>
            <a:ext cx="1284287" cy="792162"/>
          </a:xfrm>
          <a:prstGeom prst="rect"/>
          <a:noFill/>
          <a:ln>
            <a:noFill/>
          </a:ln>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hf dt="0" ftr="0" sldNum="0"/>
  <p:txStyles>
    <p:titleStyle>
      <a:lvl1pPr algn="ctr" eaLnBrk="0" fontAlgn="base" hangingPunct="0" rtl="0">
        <a:spcBef>
          <a:spcPct val="0"/>
        </a:spcBef>
        <a:spcAft>
          <a:spcPct val="0"/>
        </a:spcAft>
        <a:defRPr b="1" sz="3200">
          <a:solidFill>
            <a:srgbClr val="006699"/>
          </a:solidFill>
          <a:latin typeface="+mj-lt"/>
          <a:ea typeface="MS PGothic" pitchFamily="34" charset="-128"/>
          <a:cs typeface="ＭＳ Ｐゴシック" charset="-128"/>
        </a:defRPr>
      </a:lvl1pPr>
      <a:lvl2pPr algn="ctr" eaLnBrk="0" fontAlgn="base" hangingPunct="0" rtl="0">
        <a:spcBef>
          <a:spcPct val="0"/>
        </a:spcBef>
        <a:spcAft>
          <a:spcPct val="0"/>
        </a:spcAft>
        <a:defRPr b="1" sz="3200">
          <a:solidFill>
            <a:srgbClr val="006699"/>
          </a:solidFill>
          <a:latin typeface="Arial" charset="0"/>
          <a:ea typeface="MS PGothic" pitchFamily="34" charset="-128"/>
          <a:cs typeface="ＭＳ Ｐゴシック" charset="-128"/>
        </a:defRPr>
      </a:lvl2pPr>
      <a:lvl3pPr algn="ctr" eaLnBrk="0" fontAlgn="base" hangingPunct="0" rtl="0">
        <a:spcBef>
          <a:spcPct val="0"/>
        </a:spcBef>
        <a:spcAft>
          <a:spcPct val="0"/>
        </a:spcAft>
        <a:defRPr b="1" sz="3200">
          <a:solidFill>
            <a:srgbClr val="006699"/>
          </a:solidFill>
          <a:latin typeface="Arial" charset="0"/>
          <a:ea typeface="MS PGothic" pitchFamily="34" charset="-128"/>
          <a:cs typeface="ＭＳ Ｐゴシック" charset="-128"/>
        </a:defRPr>
      </a:lvl3pPr>
      <a:lvl4pPr algn="ctr" eaLnBrk="0" fontAlgn="base" hangingPunct="0" rtl="0">
        <a:spcBef>
          <a:spcPct val="0"/>
        </a:spcBef>
        <a:spcAft>
          <a:spcPct val="0"/>
        </a:spcAft>
        <a:defRPr b="1" sz="3200">
          <a:solidFill>
            <a:srgbClr val="006699"/>
          </a:solidFill>
          <a:latin typeface="Arial" charset="0"/>
          <a:ea typeface="MS PGothic" pitchFamily="34" charset="-128"/>
          <a:cs typeface="ＭＳ Ｐゴシック" charset="-128"/>
        </a:defRPr>
      </a:lvl4pPr>
      <a:lvl5pPr algn="ctr" eaLnBrk="0" fontAlgn="base" hangingPunct="0" rtl="0">
        <a:spcBef>
          <a:spcPct val="0"/>
        </a:spcBef>
        <a:spcAft>
          <a:spcPct val="0"/>
        </a:spcAft>
        <a:defRPr b="1" sz="3200">
          <a:solidFill>
            <a:srgbClr val="006699"/>
          </a:solidFill>
          <a:latin typeface="Arial" charset="0"/>
          <a:ea typeface="MS PGothic" pitchFamily="34" charset="-128"/>
          <a:cs typeface="ＭＳ Ｐゴシック" charset="-128"/>
        </a:defRPr>
      </a:lvl5pPr>
      <a:lvl6pPr algn="ctr" fontAlgn="base" marL="457200" rtl="0">
        <a:spcBef>
          <a:spcPct val="0"/>
        </a:spcBef>
        <a:spcAft>
          <a:spcPct val="0"/>
        </a:spcAft>
        <a:defRPr b="1" sz="3200">
          <a:solidFill>
            <a:srgbClr val="006699"/>
          </a:solidFill>
          <a:latin typeface="Arial" charset="0"/>
        </a:defRPr>
      </a:lvl6pPr>
      <a:lvl7pPr algn="ctr" fontAlgn="base" marL="914400" rtl="0">
        <a:spcBef>
          <a:spcPct val="0"/>
        </a:spcBef>
        <a:spcAft>
          <a:spcPct val="0"/>
        </a:spcAft>
        <a:defRPr b="1" sz="3200">
          <a:solidFill>
            <a:srgbClr val="006699"/>
          </a:solidFill>
          <a:latin typeface="Arial" charset="0"/>
        </a:defRPr>
      </a:lvl7pPr>
      <a:lvl8pPr algn="ctr" fontAlgn="base" marL="1371600" rtl="0">
        <a:spcBef>
          <a:spcPct val="0"/>
        </a:spcBef>
        <a:spcAft>
          <a:spcPct val="0"/>
        </a:spcAft>
        <a:defRPr b="1" sz="3200">
          <a:solidFill>
            <a:srgbClr val="006699"/>
          </a:solidFill>
          <a:latin typeface="Arial" charset="0"/>
        </a:defRPr>
      </a:lvl8pPr>
      <a:lvl9pPr algn="ctr" fontAlgn="base" marL="1828800" rtl="0">
        <a:spcBef>
          <a:spcPct val="0"/>
        </a:spcBef>
        <a:spcAft>
          <a:spcPct val="0"/>
        </a:spcAft>
        <a:defRPr b="1" sz="3200">
          <a:solidFill>
            <a:srgbClr val="006699"/>
          </a:solidFill>
          <a:latin typeface="Arial" charset="0"/>
        </a:defRPr>
      </a:lvl9pPr>
    </p:titleStyle>
    <p:bodyStyle>
      <a:lvl1pPr algn="l" eaLnBrk="0" fontAlgn="base" hangingPunct="0" indent="-342900" marL="342900" rtl="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algn="l" eaLnBrk="0" fontAlgn="base" hangingPunct="0" indent="-285750" marL="742950" rtl="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algn="l" eaLnBrk="0" fontAlgn="base" hangingPunct="0" indent="-228600" marL="1085850" rtl="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algn="l" eaLnBrk="0" fontAlgn="base" hangingPunct="0" indent="-228600" marL="1428750" rtl="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algn="l" eaLnBrk="0" fontAlgn="base" hangingPunct="0" indent="-228600" marL="1771650" rtl="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algn="l" eaLnBrk="0" fontAlgn="base" hangingPunct="0" indent="-228600" marL="2228850" rtl="0">
        <a:spcBef>
          <a:spcPct val="35000"/>
        </a:spcBef>
        <a:spcAft>
          <a:spcPct val="0"/>
        </a:spcAft>
        <a:buClr>
          <a:srgbClr val="FF0066"/>
        </a:buClr>
        <a:buSzPct val="75000"/>
        <a:buChar char="»"/>
        <a:defRPr kumimoji="1">
          <a:solidFill>
            <a:schemeClr val="tx1"/>
          </a:solidFill>
          <a:latin typeface="+mn-lt"/>
          <a:ea typeface="ＭＳ Ｐゴシック" charset="-128"/>
        </a:defRPr>
      </a:lvl6pPr>
      <a:lvl7pPr algn="l" eaLnBrk="0" fontAlgn="base" hangingPunct="0" indent="-228600" marL="2686050" rtl="0">
        <a:spcBef>
          <a:spcPct val="35000"/>
        </a:spcBef>
        <a:spcAft>
          <a:spcPct val="0"/>
        </a:spcAft>
        <a:buClr>
          <a:srgbClr val="FF0066"/>
        </a:buClr>
        <a:buSzPct val="75000"/>
        <a:buChar char="»"/>
        <a:defRPr kumimoji="1">
          <a:solidFill>
            <a:schemeClr val="tx1"/>
          </a:solidFill>
          <a:latin typeface="+mn-lt"/>
          <a:ea typeface="ＭＳ Ｐゴシック" charset="-128"/>
        </a:defRPr>
      </a:lvl7pPr>
      <a:lvl8pPr algn="l" eaLnBrk="0" fontAlgn="base" hangingPunct="0" indent="-228600" marL="3143250" rtl="0">
        <a:spcBef>
          <a:spcPct val="35000"/>
        </a:spcBef>
        <a:spcAft>
          <a:spcPct val="0"/>
        </a:spcAft>
        <a:buClr>
          <a:srgbClr val="FF0066"/>
        </a:buClr>
        <a:buSzPct val="75000"/>
        <a:buChar char="»"/>
        <a:defRPr kumimoji="1">
          <a:solidFill>
            <a:schemeClr val="tx1"/>
          </a:solidFill>
          <a:latin typeface="+mn-lt"/>
          <a:ea typeface="ＭＳ Ｐゴシック" charset="-128"/>
        </a:defRPr>
      </a:lvl8pPr>
      <a:lvl9pPr algn="l" eaLnBrk="0" fontAlgn="base" hangingPunct="0" indent="-228600" marL="3600450" rtl="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13.wmf"/><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6.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18.wmf"/><Relationship Id="rId2" Type="http://schemas.openxmlformats.org/officeDocument/2006/relationships/slideLayout" Target="../slideLayouts/slideLayout2.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6.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xml"/><Relationship Id="rId4"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xml"/><Relationship Id="rId3"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xml"/><Relationship Id="rId3"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 Id="rId3"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6.xml"/><Relationship Id="rId4"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6.xml"/><Relationship Id="rId3"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6.xml"/><Relationship Id="rId3"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slideLayout" Target="../slideLayouts/slideLayout6.xml"/><Relationship Id="rId3"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slideLayout" Target="../slideLayouts/slideLayout6.xml"/><Relationship Id="rId3"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slideLayout" Target="../slideLayouts/slideLayout6.xml"/><Relationship Id="rId3"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6.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1">
  <p:cSld>
    <p:spTree>
      <p:nvGrpSpPr>
        <p:cNvPr id="27" name=""/>
        <p:cNvGrpSpPr/>
        <p:nvPr/>
      </p:nvGrpSpPr>
      <p:grpSpPr>
        <a:xfrm rot="0">
          <a:off x="0" y="0"/>
          <a:ext cx="0" cy="0"/>
          <a:chOff x="0" y="0"/>
          <a:chExt cx="0" cy="0"/>
        </a:xfrm>
      </p:grpSpPr>
      <p:sp>
        <p:nvSpPr>
          <p:cNvPr id="1048594" name=""/>
          <p:cNvSpPr/>
          <p:nvPr>
            <p:ph type="ctrTitle" sz="full" idx="4294967295"/>
          </p:nvPr>
        </p:nvSpPr>
        <p:spPr>
          <a:xfrm rot="0">
            <a:off x="685800" y="793750"/>
            <a:ext cx="7772400" cy="2128837"/>
          </a:xfrm>
          <a:prstGeom prst="rect"/>
          <a:noFill/>
          <a:ln>
            <a:noFill/>
          </a:ln>
        </p:spPr>
        <p:txBody>
          <a:bodyPr anchor="b" bIns="45720" lIns="91440" rIns="91440" tIns="45720"/>
          <a:lstStyle>
            <a:lvl1pPr algn="ctr">
              <a:defRPr sz="3200"/>
            </a:lvl1pPr>
          </a:lstStyle>
          <a:p>
            <a:pPr eaLnBrk="1" hangingPunct="1" latinLnBrk="1" lvl="0"/>
            <a:r>
              <a:rPr altLang="en-US" sz="4300" lang="en-US"/>
              <a:t>Chapter 8:  Main Memory</a:t>
            </a: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showMasterSp="1">
  <p:cSld>
    <p:spTree>
      <p:nvGrpSpPr>
        <p:cNvPr id="113" name=""/>
        <p:cNvGrpSpPr/>
        <p:nvPr/>
      </p:nvGrpSpPr>
      <p:grpSpPr>
        <a:xfrm rot="0">
          <a:off x="0" y="0"/>
          <a:ext cx="0" cy="0"/>
          <a:chOff x="0" y="0"/>
          <a:chExt cx="0" cy="0"/>
        </a:xfrm>
      </p:grpSpPr>
      <p:sp>
        <p:nvSpPr>
          <p:cNvPr id="1048633" name=""/>
          <p:cNvSpPr/>
          <p:nvPr>
            <p:ph type="title" sz="full" idx="0"/>
          </p:nvPr>
        </p:nvSpPr>
        <p:spPr>
          <a:xfrm rot="0">
            <a:off x="1376362" y="198437"/>
            <a:ext cx="7548562"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Logical vs. Physical Address Space</a:t>
            </a:r>
          </a:p>
        </p:txBody>
      </p:sp>
      <p:sp>
        <p:nvSpPr>
          <p:cNvPr id="1048634" name=""/>
          <p:cNvSpPr/>
          <p:nvPr>
            <p:ph type="body" sz="full" idx="1"/>
          </p:nvPr>
        </p:nvSpPr>
        <p:spPr>
          <a:xfrm rot="0">
            <a:off x="873125" y="1236662"/>
            <a:ext cx="7127875" cy="446881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The concept of a logical address space that is bound to a separate </a:t>
            </a:r>
            <a:r>
              <a:rPr altLang="en-US" b="1" lang="en-US">
                <a:solidFill>
                  <a:srgbClr val="3366FF"/>
                </a:solidFill>
              </a:rPr>
              <a:t>physical address space</a:t>
            </a:r>
            <a:r>
              <a:rPr altLang="en-US" lang="en-US">
                <a:solidFill>
                  <a:srgbClr val="3366FF"/>
                </a:solidFill>
              </a:rPr>
              <a:t> </a:t>
            </a:r>
            <a:r>
              <a:rPr altLang="en-US" lang="en-US"/>
              <a:t>is central to proper memory management</a:t>
            </a:r>
          </a:p>
          <a:p>
            <a:pPr lvl="1"/>
            <a:r>
              <a:rPr altLang="en-US" b="1" lang="en-US">
                <a:solidFill>
                  <a:srgbClr val="3366FF"/>
                </a:solidFill>
              </a:rPr>
              <a:t>Logical address</a:t>
            </a:r>
            <a:r>
              <a:rPr altLang="en-US" lang="en-US">
                <a:solidFill>
                  <a:srgbClr val="3366FF"/>
                </a:solidFill>
              </a:rPr>
              <a:t> </a:t>
            </a:r>
            <a:r>
              <a:rPr altLang="en-US" lang="en-US"/>
              <a:t>– generated by the CPU; also referred to as </a:t>
            </a:r>
            <a:r>
              <a:rPr altLang="en-US" b="1" lang="en-US">
                <a:solidFill>
                  <a:srgbClr val="3366FF"/>
                </a:solidFill>
              </a:rPr>
              <a:t>virtual address</a:t>
            </a:r>
          </a:p>
          <a:p>
            <a:pPr lvl="1"/>
            <a:r>
              <a:rPr altLang="en-US" b="1" lang="en-US">
                <a:solidFill>
                  <a:srgbClr val="3366FF"/>
                </a:solidFill>
              </a:rPr>
              <a:t>Physical address</a:t>
            </a:r>
            <a:r>
              <a:rPr altLang="en-US" lang="en-US">
                <a:solidFill>
                  <a:srgbClr val="3366FF"/>
                </a:solidFill>
              </a:rPr>
              <a:t> </a:t>
            </a:r>
            <a:r>
              <a:rPr altLang="en-US" lang="en-US"/>
              <a:t>– address seen by the memory unit</a:t>
            </a:r>
          </a:p>
          <a:p>
            <a:pPr lvl="0"/>
            <a:r>
              <a:rPr altLang="en-US" lang="en-US"/>
              <a:t>Logical and physical addresses are the same in compile-time and load-time address-binding schemes; logical (virtual) and physical addresses differ in execution-time address-binding scheme</a:t>
            </a:r>
          </a:p>
          <a:p>
            <a:pPr lvl="0"/>
            <a:r>
              <a:rPr altLang="en-US" b="1" lang="en-US">
                <a:solidFill>
                  <a:srgbClr val="3366FF"/>
                </a:solidFill>
              </a:rPr>
              <a:t>Logical address space </a:t>
            </a:r>
            <a:r>
              <a:rPr altLang="en-US" lang="en-US"/>
              <a:t>is the set of all logical addresses generated by a program</a:t>
            </a:r>
          </a:p>
          <a:p>
            <a:pPr lvl="0"/>
            <a:r>
              <a:rPr altLang="en-US" b="1" lang="en-US">
                <a:solidFill>
                  <a:srgbClr val="3366FF"/>
                </a:solidFill>
              </a:rPr>
              <a:t>Physical address space </a:t>
            </a:r>
            <a:r>
              <a:rPr altLang="en-US" lang="en-US"/>
              <a:t>is the set of all physical addresses generated by a program</a:t>
            </a:r>
          </a:p>
          <a:p>
            <a:pPr lvl="0"/>
            <a:endParaRPr altLang="en-US" lang="en-US"/>
          </a:p>
          <a:p>
            <a:pPr lvl="0"/>
            <a:endParaRPr altLang="en-US" lang="en-US"/>
          </a:p>
        </p:txBody>
      </p:sp>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showMasterSp="1">
  <p:cSld>
    <p:spTree>
      <p:nvGrpSpPr>
        <p:cNvPr id="116" name=""/>
        <p:cNvGrpSpPr/>
        <p:nvPr/>
      </p:nvGrpSpPr>
      <p:grpSpPr>
        <a:xfrm rot="0">
          <a:off x="0" y="0"/>
          <a:ext cx="0" cy="0"/>
          <a:chOff x="0" y="0"/>
          <a:chExt cx="0" cy="0"/>
        </a:xfrm>
      </p:grpSpPr>
      <p:sp>
        <p:nvSpPr>
          <p:cNvPr id="1048638" name=""/>
          <p:cNvSpPr/>
          <p:nvPr>
            <p:ph type="title" sz="full" idx="0"/>
          </p:nvPr>
        </p:nvSpPr>
        <p:spPr>
          <a:xfrm rot="0">
            <a:off x="879475" y="141287"/>
            <a:ext cx="783907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Memory-Management Unit (</a:t>
            </a:r>
            <a:r>
              <a:rPr altLang="en-US" sz="2800" lang="en-US"/>
              <a:t>MMU</a:t>
            </a:r>
            <a:r>
              <a:rPr altLang="en-US" lang="en-US"/>
              <a:t>)</a:t>
            </a:r>
          </a:p>
        </p:txBody>
      </p:sp>
      <p:sp>
        <p:nvSpPr>
          <p:cNvPr id="1048639" name=""/>
          <p:cNvSpPr/>
          <p:nvPr>
            <p:ph type="body" sz="full" idx="1"/>
          </p:nvPr>
        </p:nvSpPr>
        <p:spPr>
          <a:xfrm rot="0">
            <a:off x="857250" y="1063625"/>
            <a:ext cx="7080250" cy="4484687"/>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Hardware device that at run time maps virtual to physical address</a:t>
            </a:r>
          </a:p>
          <a:p>
            <a:pPr lvl="0"/>
            <a:r>
              <a:rPr altLang="en-US" lang="en-US"/>
              <a:t>Many methods possible, covered in the rest of this chapter</a:t>
            </a:r>
          </a:p>
          <a:p>
            <a:pPr lvl="0"/>
            <a:r>
              <a:rPr altLang="en-US" lang="en-US"/>
              <a:t>To start, consider simple scheme where the value in the relocation register is added to every address generated by a user process at the time it is sent to memory</a:t>
            </a:r>
          </a:p>
          <a:p>
            <a:pPr lvl="1"/>
            <a:r>
              <a:rPr altLang="en-US" lang="en-US"/>
              <a:t>Base register now called </a:t>
            </a:r>
            <a:r>
              <a:rPr altLang="en-US" b="1" lang="en-US">
                <a:solidFill>
                  <a:srgbClr val="0000FF"/>
                </a:solidFill>
              </a:rPr>
              <a:t>relocation register</a:t>
            </a:r>
          </a:p>
          <a:p>
            <a:pPr lvl="1"/>
            <a:r>
              <a:rPr altLang="en-US" lang="en-US"/>
              <a:t>MS-DOS on Intel 80x86 used 4 relocation registers</a:t>
            </a:r>
          </a:p>
          <a:p>
            <a:pPr lvl="0"/>
            <a:r>
              <a:rPr altLang="en-US" lang="en-US"/>
              <a:t>The user program deals with </a:t>
            </a:r>
            <a:r>
              <a:rPr altLang="en-US" i="1" lang="en-US"/>
              <a:t>logical</a:t>
            </a:r>
            <a:r>
              <a:rPr altLang="en-US" lang="en-US"/>
              <a:t> addresses; it never sees the </a:t>
            </a:r>
            <a:r>
              <a:rPr altLang="en-US" i="1" lang="en-US"/>
              <a:t>real</a:t>
            </a:r>
            <a:r>
              <a:rPr altLang="en-US" lang="en-US"/>
              <a:t> physical addresses</a:t>
            </a:r>
          </a:p>
          <a:p>
            <a:pPr lvl="1"/>
            <a:r>
              <a:rPr altLang="en-US" lang="en-US"/>
              <a:t>Execution-time binding occurs when reference is made to location in memory</a:t>
            </a:r>
          </a:p>
          <a:p>
            <a:pPr lvl="1"/>
            <a:r>
              <a:rPr altLang="en-US" lang="en-US"/>
              <a:t>Logical address bound to physical addresses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1">
  <p:cSld>
    <p:spTree>
      <p:nvGrpSpPr>
        <p:cNvPr id="119" name=""/>
        <p:cNvGrpSpPr/>
        <p:nvPr/>
      </p:nvGrpSpPr>
      <p:grpSpPr>
        <a:xfrm rot="0">
          <a:off x="0" y="0"/>
          <a:ext cx="0" cy="0"/>
          <a:chOff x="0" y="0"/>
          <a:chExt cx="0" cy="0"/>
        </a:xfrm>
      </p:grpSpPr>
      <p:sp>
        <p:nvSpPr>
          <p:cNvPr id="1048643" name=""/>
          <p:cNvSpPr/>
          <p:nvPr>
            <p:ph type="title" sz="full" idx="0"/>
          </p:nvPr>
        </p:nvSpPr>
        <p:spPr>
          <a:xfrm rot="0">
            <a:off x="919162" y="79375"/>
            <a:ext cx="8224837" cy="571500"/>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400" lang="en-US"/>
              <a:t>Dynamic relocation using a relocation register</a:t>
            </a:r>
          </a:p>
        </p:txBody>
      </p:sp>
      <p:pic>
        <p:nvPicPr>
          <p:cNvPr id="2097158" name=""/>
          <p:cNvPicPr>
            <a:picLocks/>
          </p:cNvPicPr>
          <p:nvPr/>
        </p:nvPicPr>
        <p:blipFill>
          <a:blip xmlns:r="http://schemas.openxmlformats.org/officeDocument/2006/relationships" r:embed="rId1"/>
          <a:srcRect l="0" t="0" r="0" b="0"/>
          <a:stretch>
            <a:fillRect/>
          </a:stretch>
        </p:blipFill>
        <p:spPr>
          <a:xfrm rot="0">
            <a:off x="4868862" y="1655762"/>
            <a:ext cx="3714750" cy="2689225"/>
          </a:xfrm>
          <a:prstGeom prst="rect"/>
          <a:noFill/>
          <a:ln>
            <a:noFill/>
          </a:ln>
        </p:spPr>
      </p:pic>
      <p:sp>
        <p:nvSpPr>
          <p:cNvPr id="1048644" name=""/>
          <p:cNvSpPr txBox="1"/>
          <p:nvPr/>
        </p:nvSpPr>
        <p:spPr>
          <a:xfrm rot="0">
            <a:off x="966787" y="1063625"/>
            <a:ext cx="3921125" cy="5211762"/>
          </a:xfrm>
          <a:prstGeom prst="rect"/>
          <a:noFill/>
          <a:ln>
            <a:noFill/>
          </a:ln>
        </p:spPr>
        <p:txBody>
          <a:bodyPr bIns="32004" lIns="64008" rIns="64008" tIns="32004"/>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indent="-488950" lvl="0" marL="488950">
              <a:spcBef>
                <a:spcPct val="35000"/>
              </a:spcBef>
              <a:buClr>
                <a:srgbClr val="993300"/>
              </a:buClr>
              <a:buSzPct val="90000"/>
              <a:buFont typeface="Monotype Sorts" pitchFamily="-84" charset="2"/>
              <a:buChar char="n"/>
            </a:pPr>
            <a:r>
              <a:rPr altLang="en-US" lang="en-US">
                <a:latin typeface="Helvetica" pitchFamily="-84" charset="0"/>
              </a:rPr>
              <a:t>Routine is not loaded until it is called</a:t>
            </a:r>
          </a:p>
          <a:p>
            <a:pPr indent="-488950" lvl="0" marL="488950">
              <a:spcBef>
                <a:spcPct val="35000"/>
              </a:spcBef>
              <a:buClr>
                <a:srgbClr val="993300"/>
              </a:buClr>
              <a:buSzPct val="90000"/>
              <a:buFont typeface="Monotype Sorts" pitchFamily="-84" charset="2"/>
              <a:buChar char="n"/>
            </a:pPr>
            <a:r>
              <a:rPr altLang="en-US" lang="en-US">
                <a:latin typeface="Helvetica" pitchFamily="-84" charset="0"/>
              </a:rPr>
              <a:t>Better memory-space utilization; unused routine is never loaded</a:t>
            </a:r>
          </a:p>
          <a:p>
            <a:pPr indent="-488950" lvl="0" marL="488950">
              <a:spcBef>
                <a:spcPct val="35000"/>
              </a:spcBef>
              <a:buClr>
                <a:srgbClr val="993300"/>
              </a:buClr>
              <a:buSzPct val="90000"/>
              <a:buFont typeface="Monotype Sorts" pitchFamily="-84" charset="2"/>
              <a:buChar char="n"/>
            </a:pPr>
            <a:r>
              <a:rPr altLang="en-US" lang="en-US">
                <a:latin typeface="Helvetica" pitchFamily="-84" charset="0"/>
              </a:rPr>
              <a:t>All routines kept on disk in relocatable load format</a:t>
            </a:r>
          </a:p>
          <a:p>
            <a:pPr indent="-488950" lvl="0" marL="488950">
              <a:spcBef>
                <a:spcPct val="35000"/>
              </a:spcBef>
              <a:buClr>
                <a:srgbClr val="993300"/>
              </a:buClr>
              <a:buSzPct val="90000"/>
              <a:buFont typeface="Monotype Sorts" pitchFamily="-84" charset="2"/>
              <a:buChar char="n"/>
            </a:pPr>
            <a:r>
              <a:rPr altLang="en-US" lang="en-US">
                <a:latin typeface="Helvetica" pitchFamily="-84" charset="0"/>
              </a:rPr>
              <a:t>Useful when large amounts of code are needed to handle infrequently occurring cases</a:t>
            </a:r>
          </a:p>
          <a:p>
            <a:pPr indent="-488950" lvl="0" marL="488950">
              <a:spcBef>
                <a:spcPct val="35000"/>
              </a:spcBef>
              <a:buClr>
                <a:srgbClr val="993300"/>
              </a:buClr>
              <a:buSzPct val="90000"/>
              <a:buFont typeface="Monotype Sorts" pitchFamily="-84" charset="2"/>
              <a:buChar char="n"/>
            </a:pPr>
            <a:r>
              <a:rPr altLang="en-US" lang="en-US">
                <a:latin typeface="Helvetica" pitchFamily="-84" charset="0"/>
              </a:rPr>
              <a:t>No special support from the operating system is required</a:t>
            </a:r>
          </a:p>
          <a:p>
            <a:pPr indent="-407987" lvl="1" marL="1060450">
              <a:spcBef>
                <a:spcPct val="35000"/>
              </a:spcBef>
              <a:buClr>
                <a:srgbClr val="CC6600"/>
              </a:buClr>
              <a:buSzPct val="80000"/>
              <a:buFont typeface="Monotype Sorts" pitchFamily="-84" charset="2"/>
              <a:buChar char="l"/>
            </a:pPr>
            <a:r>
              <a:rPr altLang="en-US" sz="1400" lang="en-US">
                <a:latin typeface="Helvetica" pitchFamily="-84" charset="0"/>
              </a:rPr>
              <a:t>Implemented through program design</a:t>
            </a:r>
          </a:p>
          <a:p>
            <a:pPr indent="-407987" lvl="1" marL="1060450">
              <a:spcBef>
                <a:spcPct val="35000"/>
              </a:spcBef>
              <a:buClr>
                <a:srgbClr val="CC6600"/>
              </a:buClr>
              <a:buSzPct val="80000"/>
              <a:buFont typeface="Monotype Sorts" pitchFamily="-84" charset="2"/>
              <a:buChar char="l"/>
            </a:pPr>
            <a:r>
              <a:rPr altLang="en-US" sz="1400" lang="en-US">
                <a:latin typeface="Helvetica" pitchFamily="-84" charset="0"/>
              </a:rPr>
              <a:t>OS can help by providing libraries to implement dynamic loading</a:t>
            </a:r>
          </a:p>
        </p:txBody>
      </p:sp>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showMasterSp="1">
  <p:cSld>
    <p:spTree>
      <p:nvGrpSpPr>
        <p:cNvPr id="122" name=""/>
        <p:cNvGrpSpPr/>
        <p:nvPr/>
      </p:nvGrpSpPr>
      <p:grpSpPr>
        <a:xfrm rot="0">
          <a:off x="0" y="0"/>
          <a:ext cx="0" cy="0"/>
          <a:chOff x="0" y="0"/>
          <a:chExt cx="0" cy="0"/>
        </a:xfrm>
      </p:grpSpPr>
      <p:sp>
        <p:nvSpPr>
          <p:cNvPr id="1048648" name=""/>
          <p:cNvSpPr/>
          <p:nvPr>
            <p:ph type="title" sz="full" idx="0"/>
          </p:nvPr>
        </p:nvSpPr>
        <p:spPr>
          <a:xfrm rot="0">
            <a:off x="457200" y="115887"/>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Dynamic Linking</a:t>
            </a:r>
          </a:p>
        </p:txBody>
      </p:sp>
      <p:sp>
        <p:nvSpPr>
          <p:cNvPr id="1048649" name=""/>
          <p:cNvSpPr/>
          <p:nvPr>
            <p:ph type="body" sz="full" idx="1"/>
          </p:nvPr>
        </p:nvSpPr>
        <p:spPr>
          <a:xfrm rot="0">
            <a:off x="935037" y="1062037"/>
            <a:ext cx="7116762" cy="46609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b="1" lang="en-US">
                <a:solidFill>
                  <a:srgbClr val="3366FF"/>
                </a:solidFill>
              </a:rPr>
              <a:t>Static linking </a:t>
            </a:r>
            <a:r>
              <a:rPr altLang="en-US" lang="en-US"/>
              <a:t>– system libraries and program code combined by the loader into the binary program image</a:t>
            </a:r>
          </a:p>
          <a:p>
            <a:pPr lvl="0"/>
            <a:r>
              <a:rPr altLang="en-US" lang="en-US"/>
              <a:t>Dynamic linking –linking postponed until execution time</a:t>
            </a:r>
          </a:p>
          <a:p>
            <a:pPr lvl="0"/>
            <a:r>
              <a:rPr altLang="en-US" lang="en-US"/>
              <a:t>Small piece of code, </a:t>
            </a:r>
            <a:r>
              <a:rPr altLang="en-US" b="1" lang="en-US">
                <a:solidFill>
                  <a:srgbClr val="3366FF"/>
                </a:solidFill>
              </a:rPr>
              <a:t>stub</a:t>
            </a:r>
            <a:r>
              <a:rPr altLang="en-US" lang="en-US"/>
              <a:t>, used to locate the appropriate memory-resident library routine</a:t>
            </a:r>
          </a:p>
          <a:p>
            <a:pPr lvl="0"/>
            <a:r>
              <a:rPr altLang="en-US" lang="en-US"/>
              <a:t>Stub replaces itself with the address of the routine, and executes the routine</a:t>
            </a:r>
          </a:p>
          <a:p>
            <a:pPr lvl="0"/>
            <a:r>
              <a:rPr altLang="en-US" lang="ja-JP"/>
              <a:t>Operating system checks if routine is in processes’</a:t>
            </a:r>
            <a:r>
              <a:rPr altLang="ja-JP" lang="en-US"/>
              <a:t> memory address</a:t>
            </a:r>
          </a:p>
          <a:p>
            <a:pPr lvl="1"/>
            <a:r>
              <a:rPr altLang="en-US" lang="en-US"/>
              <a:t>If not in address space, add to address space</a:t>
            </a:r>
          </a:p>
          <a:p>
            <a:pPr lvl="0"/>
            <a:r>
              <a:rPr altLang="en-US" lang="en-US"/>
              <a:t>Dynamic linking is particularly useful for libraries</a:t>
            </a:r>
          </a:p>
          <a:p>
            <a:pPr lvl="0"/>
            <a:r>
              <a:rPr altLang="en-US" lang="en-US"/>
              <a:t>System also known as </a:t>
            </a:r>
            <a:r>
              <a:rPr altLang="en-US" b="1" lang="en-US">
                <a:solidFill>
                  <a:srgbClr val="3366FF"/>
                </a:solidFill>
              </a:rPr>
              <a:t>shared libraries</a:t>
            </a:r>
          </a:p>
          <a:p>
            <a:pPr lvl="0"/>
            <a:r>
              <a:rPr altLang="en-US" lang="en-US">
                <a:solidFill>
                  <a:srgbClr val="000000"/>
                </a:solidFill>
              </a:rPr>
              <a:t>Consider applicability to patching system libraries</a:t>
            </a:r>
          </a:p>
          <a:p>
            <a:pPr lvl="1"/>
            <a:r>
              <a:rPr altLang="en-US" lang="en-US">
                <a:solidFill>
                  <a:srgbClr val="000000"/>
                </a:solidFill>
              </a:rPr>
              <a:t>Versioning may be needed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1">
  <p:cSld>
    <p:spTree>
      <p:nvGrpSpPr>
        <p:cNvPr id="125" name=""/>
        <p:cNvGrpSpPr/>
        <p:nvPr/>
      </p:nvGrpSpPr>
      <p:grpSpPr>
        <a:xfrm rot="0">
          <a:off x="0" y="0"/>
          <a:ext cx="0" cy="0"/>
          <a:chOff x="0" y="0"/>
          <a:chExt cx="0" cy="0"/>
        </a:xfrm>
      </p:grpSpPr>
      <p:sp>
        <p:nvSpPr>
          <p:cNvPr id="1048653" name=""/>
          <p:cNvSpPr/>
          <p:nvPr>
            <p:ph type="title" sz="full" idx="0"/>
          </p:nvPr>
        </p:nvSpPr>
        <p:spPr>
          <a:xfrm rot="0">
            <a:off x="488950" y="11906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Swapping</a:t>
            </a:r>
          </a:p>
        </p:txBody>
      </p:sp>
      <p:sp>
        <p:nvSpPr>
          <p:cNvPr id="1048654" name=""/>
          <p:cNvSpPr/>
          <p:nvPr>
            <p:ph type="body" sz="full" idx="1"/>
          </p:nvPr>
        </p:nvSpPr>
        <p:spPr>
          <a:xfrm rot="0">
            <a:off x="873125" y="1122362"/>
            <a:ext cx="7051675" cy="50673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lnSpc>
                <a:spcPct val="80000"/>
              </a:lnSpc>
            </a:pPr>
            <a:r>
              <a:rPr altLang="en-US" lang="en-US"/>
              <a:t>A process can be </a:t>
            </a:r>
            <a:r>
              <a:rPr altLang="en-US" b="1" lang="en-US">
                <a:solidFill>
                  <a:srgbClr val="3366FF"/>
                </a:solidFill>
              </a:rPr>
              <a:t>swapped</a:t>
            </a:r>
            <a:r>
              <a:rPr altLang="en-US" lang="en-US"/>
              <a:t> temporarily out of memory to a backing store, and then brought back into memory for continued execution</a:t>
            </a:r>
          </a:p>
          <a:p>
            <a:pPr lvl="1">
              <a:lnSpc>
                <a:spcPct val="80000"/>
              </a:lnSpc>
            </a:pPr>
            <a:r>
              <a:rPr altLang="en-US" lang="en-US"/>
              <a:t>Total physical memory space of processes can exceed physical memory</a:t>
            </a:r>
          </a:p>
          <a:p>
            <a:pPr lvl="0">
              <a:lnSpc>
                <a:spcPct val="80000"/>
              </a:lnSpc>
            </a:pPr>
            <a:r>
              <a:rPr altLang="en-US" b="1" lang="en-US">
                <a:solidFill>
                  <a:srgbClr val="3366FF"/>
                </a:solidFill>
              </a:rPr>
              <a:t>Backing store</a:t>
            </a:r>
            <a:r>
              <a:rPr altLang="en-US" lang="en-US">
                <a:solidFill>
                  <a:srgbClr val="3366FF"/>
                </a:solidFill>
              </a:rPr>
              <a:t> </a:t>
            </a:r>
            <a:r>
              <a:rPr altLang="en-US" lang="en-US"/>
              <a:t>– fast disk large enough to accommodate copies of all memory images for all users; must provide direct access to these memory images</a:t>
            </a:r>
          </a:p>
          <a:p>
            <a:pPr lvl="0">
              <a:lnSpc>
                <a:spcPct val="80000"/>
              </a:lnSpc>
            </a:pPr>
            <a:r>
              <a:rPr altLang="en-US" b="1" lang="en-US">
                <a:solidFill>
                  <a:srgbClr val="3366FF"/>
                </a:solidFill>
              </a:rPr>
              <a:t>Roll out, roll in</a:t>
            </a:r>
            <a:r>
              <a:rPr altLang="en-US" lang="en-US">
                <a:solidFill>
                  <a:srgbClr val="3366FF"/>
                </a:solidFill>
              </a:rPr>
              <a:t> </a:t>
            </a:r>
            <a:r>
              <a:rPr altLang="en-US" lang="en-US"/>
              <a:t>– swapping variant used for priority-based scheduling algorithms; lower-priority process is swapped out so higher-priority process can be loaded and executed</a:t>
            </a:r>
          </a:p>
          <a:p>
            <a:pPr lvl="0">
              <a:lnSpc>
                <a:spcPct val="80000"/>
              </a:lnSpc>
            </a:pPr>
            <a:r>
              <a:rPr altLang="en-US" lang="en-US"/>
              <a:t>Major part of swap time is transfer time; total transfer time is directly proportional to the amount of memory swapped</a:t>
            </a:r>
          </a:p>
          <a:p>
            <a:pPr lvl="0">
              <a:lnSpc>
                <a:spcPct val="80000"/>
              </a:lnSpc>
            </a:pPr>
            <a:r>
              <a:rPr altLang="en-US" lang="en-US"/>
              <a:t>System maintains a </a:t>
            </a:r>
            <a:r>
              <a:rPr altLang="en-US" b="1" lang="en-US">
                <a:solidFill>
                  <a:srgbClr val="3366FF"/>
                </a:solidFill>
              </a:rPr>
              <a:t>ready queue</a:t>
            </a:r>
            <a:r>
              <a:rPr altLang="en-US" lang="en-US">
                <a:solidFill>
                  <a:srgbClr val="3366FF"/>
                </a:solidFill>
              </a:rPr>
              <a:t> </a:t>
            </a:r>
            <a:r>
              <a:rPr altLang="en-US" lang="en-US"/>
              <a:t>of ready-to-run processes which have memory images on disk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1">
  <p:cSld>
    <p:spTree>
      <p:nvGrpSpPr>
        <p:cNvPr id="128" name=""/>
        <p:cNvGrpSpPr/>
        <p:nvPr/>
      </p:nvGrpSpPr>
      <p:grpSpPr>
        <a:xfrm rot="0">
          <a:off x="0" y="0"/>
          <a:ext cx="0" cy="0"/>
          <a:chOff x="0" y="0"/>
          <a:chExt cx="0" cy="0"/>
        </a:xfrm>
      </p:grpSpPr>
      <p:sp>
        <p:nvSpPr>
          <p:cNvPr id="1048658" name=""/>
          <p:cNvSpPr/>
          <p:nvPr>
            <p:ph type="title" sz="full" idx="0"/>
          </p:nvPr>
        </p:nvSpPr>
        <p:spPr>
          <a:xfrm rot="0">
            <a:off x="488950" y="18256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Swapping (Cont.)</a:t>
            </a:r>
          </a:p>
        </p:txBody>
      </p:sp>
      <p:sp>
        <p:nvSpPr>
          <p:cNvPr id="1048659" name=""/>
          <p:cNvSpPr/>
          <p:nvPr>
            <p:ph type="body" sz="full" idx="1"/>
          </p:nvPr>
        </p:nvSpPr>
        <p:spPr>
          <a:xfrm rot="0">
            <a:off x="887412" y="1058862"/>
            <a:ext cx="7169150" cy="50673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lnSpc>
                <a:spcPct val="80000"/>
              </a:lnSpc>
            </a:pPr>
            <a:r>
              <a:rPr altLang="en-US" lang="en-US"/>
              <a:t>Does the swapped out process need to swap back in to same physical addresses?</a:t>
            </a:r>
          </a:p>
          <a:p>
            <a:pPr lvl="0">
              <a:lnSpc>
                <a:spcPct val="80000"/>
              </a:lnSpc>
            </a:pPr>
            <a:r>
              <a:rPr altLang="en-US" lang="en-US"/>
              <a:t>Depends on address binding method</a:t>
            </a:r>
          </a:p>
          <a:p>
            <a:pPr lvl="1">
              <a:lnSpc>
                <a:spcPct val="80000"/>
              </a:lnSpc>
            </a:pPr>
            <a:r>
              <a:rPr altLang="en-US" lang="en-US"/>
              <a:t>Plus consider pending I/O to / from process memory space</a:t>
            </a:r>
          </a:p>
          <a:p>
            <a:pPr lvl="0">
              <a:lnSpc>
                <a:spcPct val="80000"/>
              </a:lnSpc>
            </a:pPr>
            <a:r>
              <a:rPr altLang="en-US" lang="en-US"/>
              <a:t>Modified versions of swapping are found on many systems (i.e., UNIX, Linux, and Windows)</a:t>
            </a:r>
          </a:p>
          <a:p>
            <a:pPr lvl="1"/>
            <a:r>
              <a:rPr altLang="en-US" lang="en-US"/>
              <a:t>Swapping normally disabled</a:t>
            </a:r>
          </a:p>
          <a:p>
            <a:pPr lvl="1"/>
            <a:r>
              <a:rPr altLang="en-US" lang="en-US"/>
              <a:t>Started if more than threshold amount of memory allocated</a:t>
            </a:r>
          </a:p>
          <a:p>
            <a:pPr lvl="1"/>
            <a:r>
              <a:rPr altLang="en-US" lang="en-US"/>
              <a:t>Disabled again once memory demand reduced below threshold</a:t>
            </a:r>
          </a:p>
          <a:p>
            <a:pPr lvl="0">
              <a:lnSpc>
                <a:spcPct val="80000"/>
              </a:lnSpc>
              <a:buNone/>
            </a:pPr>
            <a:endParaRPr altLang="en-US" sz="1400"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1">
  <p:cSld>
    <p:spTree>
      <p:nvGrpSpPr>
        <p:cNvPr id="131" name=""/>
        <p:cNvGrpSpPr/>
        <p:nvPr/>
      </p:nvGrpSpPr>
      <p:grpSpPr>
        <a:xfrm rot="0">
          <a:off x="0" y="0"/>
          <a:ext cx="0" cy="0"/>
          <a:chOff x="0" y="0"/>
          <a:chExt cx="0" cy="0"/>
        </a:xfrm>
      </p:grpSpPr>
      <p:sp>
        <p:nvSpPr>
          <p:cNvPr id="1048663" name=""/>
          <p:cNvSpPr/>
          <p:nvPr>
            <p:ph type="title" sz="full" idx="0"/>
          </p:nvPr>
        </p:nvSpPr>
        <p:spPr>
          <a:xfrm rot="0">
            <a:off x="817562" y="182562"/>
            <a:ext cx="7869237"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Schematic View of Swapping</a:t>
            </a:r>
          </a:p>
        </p:txBody>
      </p:sp>
      <p:pic>
        <p:nvPicPr>
          <p:cNvPr id="2097159" name="" descr="8"/>
          <p:cNvPicPr>
            <a:picLocks/>
          </p:cNvPicPr>
          <p:nvPr/>
        </p:nvPicPr>
        <p:blipFill>
          <a:blip xmlns:r="http://schemas.openxmlformats.org/officeDocument/2006/relationships" r:embed="rId1"/>
          <a:srcRect l="0" t="0" r="0" b="0"/>
          <a:stretch>
            <a:fillRect/>
          </a:stretch>
        </p:blipFill>
        <p:spPr>
          <a:xfrm rot="0">
            <a:off x="2081212" y="1400175"/>
            <a:ext cx="5099050" cy="3814762"/>
          </a:xfrm>
          <a:prstGeom prst="rect"/>
          <a:noFill/>
          <a:ln>
            <a:noFill/>
          </a:ln>
        </p:spPr>
      </p:pic>
    </p:spTree>
  </p:cSld>
  <p:clrMapOvr>
    <a:masterClrMapping/>
  </p:clrMapOvr>
  <p:timing/>
</p:sld>
</file>

<file path=ppt/slides/slide17.xml><?xml version="1.0" encoding="utf-8"?>
<p:sld xmlns:a="http://schemas.openxmlformats.org/drawingml/2006/main" xmlns:r="http://schemas.openxmlformats.org/officeDocument/2006/relationships" xmlns:p="http://schemas.openxmlformats.org/presentationml/2006/main" showMasterSp="1">
  <p:cSld>
    <p:spTree>
      <p:nvGrpSpPr>
        <p:cNvPr id="134" name=""/>
        <p:cNvGrpSpPr/>
        <p:nvPr/>
      </p:nvGrpSpPr>
      <p:grpSpPr>
        <a:xfrm rot="0">
          <a:off x="0" y="0"/>
          <a:ext cx="0" cy="0"/>
          <a:chOff x="0" y="0"/>
          <a:chExt cx="0" cy="0"/>
        </a:xfrm>
      </p:grpSpPr>
      <p:sp>
        <p:nvSpPr>
          <p:cNvPr id="1048667" name=""/>
          <p:cNvSpPr/>
          <p:nvPr>
            <p:ph type="title" sz="full" idx="0"/>
          </p:nvPr>
        </p:nvSpPr>
        <p:spPr>
          <a:xfrm rot="0">
            <a:off x="1271587" y="166687"/>
            <a:ext cx="763587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lvl="0"/>
            <a:r>
              <a:rPr altLang="en-US" sz="2800" lang="en-US"/>
              <a:t>Context Switch Time including Swapping</a:t>
            </a:r>
          </a:p>
        </p:txBody>
      </p:sp>
      <p:sp>
        <p:nvSpPr>
          <p:cNvPr id="1048668" name=""/>
          <p:cNvSpPr/>
          <p:nvPr>
            <p:ph sz="full" idx="1"/>
          </p:nvPr>
        </p:nvSpPr>
        <p:spPr>
          <a:xfrm rot="0">
            <a:off x="869950" y="1112837"/>
            <a:ext cx="6950075" cy="475456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If next processes to be put on CPU is not in memory, need to swap out a process and swap in target process</a:t>
            </a:r>
          </a:p>
          <a:p>
            <a:pPr lvl="0"/>
            <a:r>
              <a:rPr altLang="en-US" lang="en-US"/>
              <a:t>Context switch time can then be very high</a:t>
            </a:r>
          </a:p>
          <a:p>
            <a:pPr lvl="0"/>
            <a:r>
              <a:rPr altLang="en-US" lang="en-US"/>
              <a:t>100MB process swapping to hard disk with transfer rate of 50MB/sec</a:t>
            </a:r>
          </a:p>
          <a:p>
            <a:pPr lvl="1"/>
            <a:r>
              <a:rPr altLang="en-US" lang="en-US"/>
              <a:t>Swap out time of 2000 ms</a:t>
            </a:r>
          </a:p>
          <a:p>
            <a:pPr lvl="1"/>
            <a:r>
              <a:rPr altLang="en-US" lang="en-US"/>
              <a:t>Plus swap in of same sized process</a:t>
            </a:r>
          </a:p>
          <a:p>
            <a:pPr lvl="1"/>
            <a:r>
              <a:rPr altLang="en-US" lang="en-US"/>
              <a:t>Total context switch swapping component time of 4000ms (4 seconds)</a:t>
            </a:r>
          </a:p>
          <a:p>
            <a:pPr lvl="0"/>
            <a:r>
              <a:rPr altLang="en-US" lang="en-US"/>
              <a:t>Can reduce if reduce size of memory swapped – by knowing how much memory really being used</a:t>
            </a:r>
          </a:p>
          <a:p>
            <a:pPr lvl="1"/>
            <a:r>
              <a:rPr altLang="en-US" lang="en-US"/>
              <a:t>System calls to inform OS of memory use via </a:t>
            </a:r>
            <a:r>
              <a:rPr altLang="en-US" lang="en-US">
                <a:latin typeface="Courier New" pitchFamily="49" charset="0"/>
                <a:ea typeface="Courier New" pitchFamily="49" charset="0"/>
              </a:rPr>
              <a:t>request_memory() </a:t>
            </a:r>
            <a:r>
              <a:rPr altLang="en-US" lang="en-US"/>
              <a:t>and </a:t>
            </a:r>
            <a:r>
              <a:rPr altLang="en-US" lang="en-US">
                <a:latin typeface="Courier New" pitchFamily="49" charset="0"/>
                <a:ea typeface="Courier New" pitchFamily="49" charset="0"/>
              </a:rPr>
              <a:t>release_memory()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1">
  <p:cSld>
    <p:spTree>
      <p:nvGrpSpPr>
        <p:cNvPr id="135" name=""/>
        <p:cNvGrpSpPr/>
        <p:nvPr/>
      </p:nvGrpSpPr>
      <p:grpSpPr>
        <a:xfrm rot="0">
          <a:off x="0" y="0"/>
          <a:ext cx="0" cy="0"/>
          <a:chOff x="0" y="0"/>
          <a:chExt cx="0" cy="0"/>
        </a:xfrm>
      </p:grpSpPr>
      <p:sp>
        <p:nvSpPr>
          <p:cNvPr id="1048669" name=""/>
          <p:cNvSpPr/>
          <p:nvPr>
            <p:ph type="title" sz="full" idx="0"/>
          </p:nvPr>
        </p:nvSpPr>
        <p:spPr>
          <a:xfrm rot="0">
            <a:off x="1382712" y="166687"/>
            <a:ext cx="763587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lvl="0"/>
            <a:r>
              <a:rPr altLang="en-US" sz="2800" lang="en-US"/>
              <a:t>Context Switch Time and Swapping (Cont.)</a:t>
            </a:r>
          </a:p>
        </p:txBody>
      </p:sp>
      <p:sp>
        <p:nvSpPr>
          <p:cNvPr id="1048670" name=""/>
          <p:cNvSpPr/>
          <p:nvPr>
            <p:ph sz="full" idx="1"/>
          </p:nvPr>
        </p:nvSpPr>
        <p:spPr>
          <a:xfrm rot="0">
            <a:off x="806450" y="1160462"/>
            <a:ext cx="7343775" cy="475456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Other constraints as well on swapping</a:t>
            </a:r>
          </a:p>
          <a:p>
            <a:pPr lvl="1"/>
            <a:r>
              <a:rPr altLang="en-US" lang="en-US"/>
              <a:t>Pending I/O – can’t swap out as I/O would occur to wrong process</a:t>
            </a:r>
          </a:p>
          <a:p>
            <a:pPr lvl="1"/>
            <a:r>
              <a:rPr altLang="en-US" lang="en-US"/>
              <a:t>Or always transfer I/O to kernel space, then to I/O device</a:t>
            </a:r>
          </a:p>
          <a:p>
            <a:pPr lvl="2"/>
            <a:r>
              <a:rPr altLang="en-US" lang="en-US"/>
              <a:t>Known as </a:t>
            </a:r>
            <a:r>
              <a:rPr altLang="en-US" b="1" lang="en-US">
                <a:solidFill>
                  <a:srgbClr val="3366FF"/>
                </a:solidFill>
              </a:rPr>
              <a:t>double buffering</a:t>
            </a:r>
            <a:r>
              <a:rPr altLang="en-US" lang="en-US"/>
              <a:t>, adds overhead</a:t>
            </a:r>
          </a:p>
          <a:p>
            <a:pPr lvl="0"/>
            <a:r>
              <a:rPr altLang="en-US" lang="en-US"/>
              <a:t>Standard swapping not used in modern operating systems</a:t>
            </a:r>
          </a:p>
          <a:p>
            <a:pPr lvl="1"/>
            <a:r>
              <a:rPr altLang="en-US" lang="en-US"/>
              <a:t>But modified version common</a:t>
            </a:r>
          </a:p>
          <a:p>
            <a:pPr lvl="2"/>
            <a:r>
              <a:rPr altLang="en-US" lang="en-US"/>
              <a:t>Swap only when free memory extremely low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1">
  <p:cSld>
    <p:spTree>
      <p:nvGrpSpPr>
        <p:cNvPr id="136" name=""/>
        <p:cNvGrpSpPr/>
        <p:nvPr/>
      </p:nvGrpSpPr>
      <p:grpSpPr>
        <a:xfrm rot="0">
          <a:off x="0" y="0"/>
          <a:ext cx="0" cy="0"/>
          <a:chOff x="0" y="0"/>
          <a:chExt cx="0" cy="0"/>
        </a:xfrm>
      </p:grpSpPr>
      <p:sp>
        <p:nvSpPr>
          <p:cNvPr id="1048671" name=""/>
          <p:cNvSpPr/>
          <p:nvPr>
            <p:ph type="title" sz="full" idx="0"/>
          </p:nvPr>
        </p:nvSpPr>
        <p:spPr>
          <a:xfrm rot="0">
            <a:off x="488950" y="166687"/>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r>
              <a:rPr altLang="en-US" lang="en-US"/>
              <a:t>Swapping on Mobile Systems</a:t>
            </a:r>
          </a:p>
        </p:txBody>
      </p:sp>
      <p:sp>
        <p:nvSpPr>
          <p:cNvPr id="1048672" name=""/>
          <p:cNvSpPr/>
          <p:nvPr>
            <p:ph sz="full" idx="1"/>
          </p:nvPr>
        </p:nvSpPr>
        <p:spPr>
          <a:xfrm rot="0">
            <a:off x="947737" y="1060450"/>
            <a:ext cx="7723187" cy="4935537"/>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Not typically supported</a:t>
            </a:r>
          </a:p>
          <a:p>
            <a:pPr lvl="1"/>
            <a:r>
              <a:rPr altLang="en-US" lang="en-US"/>
              <a:t>Flash memory based</a:t>
            </a:r>
          </a:p>
          <a:p>
            <a:pPr lvl="2"/>
            <a:r>
              <a:rPr altLang="en-US" lang="en-US"/>
              <a:t>Small amount of space</a:t>
            </a:r>
          </a:p>
          <a:p>
            <a:pPr lvl="2"/>
            <a:r>
              <a:rPr altLang="en-US" lang="en-US"/>
              <a:t>Limited number of write cycles</a:t>
            </a:r>
          </a:p>
          <a:p>
            <a:pPr lvl="2"/>
            <a:r>
              <a:rPr altLang="en-US" lang="en-US"/>
              <a:t>Poor throughput between flash memory and CPU on mobile platform</a:t>
            </a:r>
          </a:p>
          <a:p>
            <a:pPr lvl="0"/>
            <a:r>
              <a:rPr altLang="en-US" lang="en-US"/>
              <a:t>Instead use other methods to free memory if low</a:t>
            </a:r>
          </a:p>
          <a:p>
            <a:pPr lvl="1"/>
            <a:r>
              <a:rPr altLang="en-US" lang="en-US"/>
              <a:t>iOS </a:t>
            </a:r>
            <a:r>
              <a:rPr altLang="en-US" b="1" i="1" lang="en-US"/>
              <a:t>asks</a:t>
            </a:r>
            <a:r>
              <a:rPr altLang="en-US" lang="en-US"/>
              <a:t> apps to voluntarily relinquish allocated memory</a:t>
            </a:r>
          </a:p>
          <a:p>
            <a:pPr lvl="2"/>
            <a:r>
              <a:rPr altLang="en-US" lang="en-US"/>
              <a:t>Read-only data thrown out and reloaded from flash if needed</a:t>
            </a:r>
          </a:p>
          <a:p>
            <a:pPr lvl="2"/>
            <a:r>
              <a:rPr altLang="en-US" lang="en-US"/>
              <a:t>Failure to free can result in termination</a:t>
            </a:r>
          </a:p>
          <a:p>
            <a:pPr lvl="1"/>
            <a:r>
              <a:rPr altLang="en-US" lang="en-US"/>
              <a:t>Android terminates apps if low free memory, but first writes </a:t>
            </a:r>
            <a:r>
              <a:rPr altLang="en-US" b="1" lang="en-US">
                <a:solidFill>
                  <a:srgbClr val="3366FF"/>
                </a:solidFill>
              </a:rPr>
              <a:t>application state</a:t>
            </a:r>
            <a:r>
              <a:rPr altLang="en-US" lang="en-US"/>
              <a:t> to flash for fast restart</a:t>
            </a:r>
          </a:p>
          <a:p>
            <a:pPr lvl="1"/>
            <a:r>
              <a:rPr altLang="en-US" lang="en-US"/>
              <a:t>Both OSes support paging as discussed below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91" name=""/>
        <p:cNvGrpSpPr/>
        <p:nvPr/>
      </p:nvGrpSpPr>
      <p:grpSpPr>
        <a:xfrm rot="0">
          <a:off x="0" y="0"/>
          <a:ext cx="0" cy="0"/>
          <a:chOff x="0" y="0"/>
          <a:chExt cx="0" cy="0"/>
        </a:xfrm>
      </p:grpSpPr>
      <p:sp>
        <p:nvSpPr>
          <p:cNvPr id="1048598" name=""/>
          <p:cNvSpPr/>
          <p:nvPr>
            <p:ph type="title" sz="full" idx="0"/>
          </p:nvPr>
        </p:nvSpPr>
        <p:spPr>
          <a:xfrm rot="0">
            <a:off x="1006475" y="214312"/>
            <a:ext cx="774382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Chapter 8:  Memory Management</a:t>
            </a:r>
          </a:p>
        </p:txBody>
      </p:sp>
      <p:sp>
        <p:nvSpPr>
          <p:cNvPr id="1048599" name=""/>
          <p:cNvSpPr/>
          <p:nvPr>
            <p:ph type="body" sz="full" idx="1"/>
          </p:nvPr>
        </p:nvSpPr>
        <p:spPr>
          <a:xfrm rot="0">
            <a:off x="876300" y="1174750"/>
            <a:ext cx="7351712" cy="4483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r>
              <a:rPr altLang="en-US" lang="en-US"/>
              <a:t>Background</a:t>
            </a:r>
          </a:p>
          <a:p>
            <a:r>
              <a:rPr altLang="en-US" lang="en-US"/>
              <a:t>Swapping </a:t>
            </a:r>
          </a:p>
          <a:p>
            <a:r>
              <a:rPr altLang="en-US" lang="en-US"/>
              <a:t>Contiguous Memory Allocation</a:t>
            </a:r>
          </a:p>
          <a:p>
            <a:r>
              <a:rPr altLang="en-US" lang="en-US"/>
              <a:t>Segmentation</a:t>
            </a:r>
          </a:p>
          <a:p>
            <a:r>
              <a:rPr altLang="en-US" lang="en-US"/>
              <a:t>Paging</a:t>
            </a:r>
          </a:p>
          <a:p>
            <a:r>
              <a:rPr altLang="en-US" lang="en-US"/>
              <a:t>Structure of the Page Table</a:t>
            </a:r>
          </a:p>
          <a:p>
            <a:r>
              <a:rPr altLang="en-US" lang="en-US"/>
              <a:t>Example: The Intel 32 and 64-bit Architectures</a:t>
            </a:r>
          </a:p>
          <a:p>
            <a:r>
              <a:rPr altLang="en-US" lang="en-US"/>
              <a:t>Example: ARM Architecture</a:t>
            </a:r>
          </a:p>
        </p:txBody>
      </p:sp>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showMasterSp="1">
  <p:cSld>
    <p:spTree>
      <p:nvGrpSpPr>
        <p:cNvPr id="137" name=""/>
        <p:cNvGrpSpPr/>
        <p:nvPr/>
      </p:nvGrpSpPr>
      <p:grpSpPr>
        <a:xfrm rot="0">
          <a:off x="0" y="0"/>
          <a:ext cx="0" cy="0"/>
          <a:chOff x="0" y="0"/>
          <a:chExt cx="0" cy="0"/>
        </a:xfrm>
      </p:grpSpPr>
      <p:sp>
        <p:nvSpPr>
          <p:cNvPr id="1048673" name=""/>
          <p:cNvSpPr/>
          <p:nvPr>
            <p:ph type="title" sz="full" idx="0"/>
          </p:nvPr>
        </p:nvSpPr>
        <p:spPr>
          <a:xfrm rot="0">
            <a:off x="866775" y="166687"/>
            <a:ext cx="782002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Contiguous Allocation</a:t>
            </a:r>
          </a:p>
        </p:txBody>
      </p:sp>
      <p:sp>
        <p:nvSpPr>
          <p:cNvPr id="1048674" name=""/>
          <p:cNvSpPr/>
          <p:nvPr>
            <p:ph type="body" sz="full" idx="1"/>
          </p:nvPr>
        </p:nvSpPr>
        <p:spPr>
          <a:xfrm rot="0">
            <a:off x="825500" y="1077912"/>
            <a:ext cx="7262812" cy="4991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Main memory must support both OS and user processes</a:t>
            </a:r>
          </a:p>
          <a:p>
            <a:pPr lvl="0"/>
            <a:r>
              <a:rPr altLang="en-US" lang="en-US"/>
              <a:t>Limited resource, must allocate efficiently</a:t>
            </a:r>
          </a:p>
          <a:p>
            <a:pPr lvl="0"/>
            <a:r>
              <a:rPr altLang="en-US" lang="en-US"/>
              <a:t>Contiguous allocation is one early method</a:t>
            </a:r>
          </a:p>
          <a:p>
            <a:pPr lvl="0"/>
            <a:r>
              <a:rPr altLang="en-US" lang="en-US"/>
              <a:t>Main memory usually into two </a:t>
            </a:r>
            <a:r>
              <a:rPr altLang="en-US" b="1" lang="en-US">
                <a:solidFill>
                  <a:srgbClr val="0000FF"/>
                </a:solidFill>
              </a:rPr>
              <a:t>partitions</a:t>
            </a:r>
            <a:r>
              <a:rPr altLang="en-US" lang="en-US"/>
              <a:t>:</a:t>
            </a:r>
          </a:p>
          <a:p>
            <a:pPr lvl="1"/>
            <a:r>
              <a:rPr altLang="en-US" lang="en-US"/>
              <a:t>Resident operating system, usually held in low memory with interrupt vector</a:t>
            </a:r>
          </a:p>
          <a:p>
            <a:pPr lvl="1"/>
            <a:r>
              <a:rPr altLang="en-US" lang="en-US"/>
              <a:t>User processes then held in high memory</a:t>
            </a:r>
          </a:p>
          <a:p>
            <a:pPr lvl="1"/>
            <a:r>
              <a:rPr altLang="en-US" lang="en-US"/>
              <a:t>Each process contained in single contiguous section of memory</a:t>
            </a:r>
          </a:p>
          <a:p>
            <a:pPr lvl="0"/>
            <a:endParaRPr altLang="en-US"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1">
  <p:cSld>
    <p:spTree>
      <p:nvGrpSpPr>
        <p:cNvPr id="140" name=""/>
        <p:cNvGrpSpPr/>
        <p:nvPr/>
      </p:nvGrpSpPr>
      <p:grpSpPr>
        <a:xfrm rot="0">
          <a:off x="0" y="0"/>
          <a:ext cx="0" cy="0"/>
          <a:chOff x="0" y="0"/>
          <a:chExt cx="0" cy="0"/>
        </a:xfrm>
      </p:grpSpPr>
      <p:sp>
        <p:nvSpPr>
          <p:cNvPr id="1048678" name=""/>
          <p:cNvSpPr/>
          <p:nvPr>
            <p:ph type="title" sz="full" idx="0"/>
          </p:nvPr>
        </p:nvSpPr>
        <p:spPr>
          <a:xfrm rot="0">
            <a:off x="866775" y="166687"/>
            <a:ext cx="782002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Contiguous Allocation (Cont.)</a:t>
            </a:r>
          </a:p>
        </p:txBody>
      </p:sp>
      <p:sp>
        <p:nvSpPr>
          <p:cNvPr id="1048679" name=""/>
          <p:cNvSpPr/>
          <p:nvPr>
            <p:ph type="body" sz="full" idx="1"/>
          </p:nvPr>
        </p:nvSpPr>
        <p:spPr>
          <a:xfrm rot="0">
            <a:off x="919162" y="1093787"/>
            <a:ext cx="7262812" cy="4991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Relocation registers used to protect user processes from each other, and from changing operating-system code and data</a:t>
            </a:r>
          </a:p>
          <a:p>
            <a:pPr lvl="1"/>
            <a:r>
              <a:rPr altLang="en-US" lang="en-US"/>
              <a:t>Base register contains value of smallest physical address</a:t>
            </a:r>
          </a:p>
          <a:p>
            <a:pPr lvl="1"/>
            <a:r>
              <a:rPr altLang="en-US" lang="en-US"/>
              <a:t>Limit register contains range of logical addresses – each logical address must be less than the limit register </a:t>
            </a:r>
          </a:p>
          <a:p>
            <a:pPr lvl="1"/>
            <a:r>
              <a:rPr altLang="en-US" lang="en-US"/>
              <a:t>MMU maps logical address </a:t>
            </a:r>
            <a:r>
              <a:rPr altLang="en-US" i="1" lang="en-US"/>
              <a:t>dynamically</a:t>
            </a:r>
          </a:p>
          <a:p>
            <a:pPr lvl="1"/>
            <a:r>
              <a:rPr altLang="en-US" lang="en-US"/>
              <a:t>Can then allow actions such as kernel code being </a:t>
            </a:r>
            <a:r>
              <a:rPr altLang="en-US" b="1" lang="en-US">
                <a:solidFill>
                  <a:srgbClr val="0000FF"/>
                </a:solidFill>
              </a:rPr>
              <a:t>transient </a:t>
            </a:r>
            <a:r>
              <a:rPr altLang="en-US" lang="en-US"/>
              <a:t>and kernel changing size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1">
  <p:cSld>
    <p:spTree>
      <p:nvGrpSpPr>
        <p:cNvPr id="143" name=""/>
        <p:cNvGrpSpPr/>
        <p:nvPr/>
      </p:nvGrpSpPr>
      <p:grpSpPr>
        <a:xfrm rot="0">
          <a:off x="0" y="0"/>
          <a:ext cx="0" cy="0"/>
          <a:chOff x="0" y="0"/>
          <a:chExt cx="0" cy="0"/>
        </a:xfrm>
      </p:grpSpPr>
      <p:sp>
        <p:nvSpPr>
          <p:cNvPr id="1048683" name=""/>
          <p:cNvSpPr/>
          <p:nvPr>
            <p:ph type="title" sz="full" idx="0"/>
          </p:nvPr>
        </p:nvSpPr>
        <p:spPr>
          <a:xfrm rot="0">
            <a:off x="1003300" y="166687"/>
            <a:ext cx="844232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400" lang="en-US"/>
              <a:t>Hardware Support for Relocation and Limit Registers</a:t>
            </a:r>
          </a:p>
        </p:txBody>
      </p:sp>
      <p:pic>
        <p:nvPicPr>
          <p:cNvPr id="2097160" name="" descr="8"/>
          <p:cNvPicPr>
            <a:picLocks/>
          </p:cNvPicPr>
          <p:nvPr/>
        </p:nvPicPr>
        <p:blipFill>
          <a:blip xmlns:r="http://schemas.openxmlformats.org/officeDocument/2006/relationships" r:embed="rId1"/>
          <a:srcRect l="0" t="0" r="0" b="0"/>
          <a:stretch>
            <a:fillRect/>
          </a:stretch>
        </p:blipFill>
        <p:spPr>
          <a:xfrm rot="0">
            <a:off x="1844675" y="1347787"/>
            <a:ext cx="5845175" cy="2901950"/>
          </a:xfrm>
          <a:prstGeom prst="rect"/>
          <a:noFill/>
          <a:ln>
            <a:noFill/>
          </a:ln>
        </p:spPr>
      </p:pic>
    </p:spTree>
  </p:cSld>
  <p:clrMapOvr>
    <a:masterClrMapping/>
  </p:clrMapOvr>
  <p:timing/>
</p:sld>
</file>

<file path=ppt/slides/slide23.xml><?xml version="1.0" encoding="utf-8"?>
<p:sld xmlns:a="http://schemas.openxmlformats.org/drawingml/2006/main" xmlns:r="http://schemas.openxmlformats.org/officeDocument/2006/relationships" xmlns:p="http://schemas.openxmlformats.org/presentationml/2006/main" showMasterSp="1">
  <p:cSld>
    <p:spTree>
      <p:nvGrpSpPr>
        <p:cNvPr id="146" name=""/>
        <p:cNvGrpSpPr/>
        <p:nvPr/>
      </p:nvGrpSpPr>
      <p:grpSpPr>
        <a:xfrm rot="0">
          <a:off x="0" y="0"/>
          <a:ext cx="0" cy="0"/>
          <a:chOff x="0" y="0"/>
          <a:chExt cx="0" cy="0"/>
        </a:xfrm>
      </p:grpSpPr>
      <p:sp>
        <p:nvSpPr>
          <p:cNvPr id="1048687" name=""/>
          <p:cNvSpPr/>
          <p:nvPr>
            <p:ph type="title" sz="full" idx="0"/>
          </p:nvPr>
        </p:nvSpPr>
        <p:spPr>
          <a:xfrm rot="0">
            <a:off x="914400" y="598487"/>
            <a:ext cx="7740650" cy="615950"/>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Multiple-partition allocation</a:t>
            </a:r>
            <a:br/>
            <a:endParaRPr altLang="en-US" lang="en-US"/>
          </a:p>
        </p:txBody>
      </p:sp>
      <p:sp>
        <p:nvSpPr>
          <p:cNvPr id="1048688" name=""/>
          <p:cNvSpPr/>
          <p:nvPr>
            <p:ph type="body" sz="full" idx="1"/>
          </p:nvPr>
        </p:nvSpPr>
        <p:spPr>
          <a:xfrm rot="0">
            <a:off x="787400" y="1004887"/>
            <a:ext cx="7770812" cy="326231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Multiple-partition allocation</a:t>
            </a:r>
          </a:p>
          <a:p>
            <a:pPr lvl="1"/>
            <a:r>
              <a:rPr altLang="en-US" sz="1600" lang="en-US"/>
              <a:t>Degree of multiprogramming limited by number of partitions</a:t>
            </a:r>
          </a:p>
          <a:p>
            <a:pPr lvl="1"/>
            <a:r>
              <a:rPr altLang="en-US" b="1" sz="1600" lang="en-US">
                <a:solidFill>
                  <a:srgbClr val="0000FF"/>
                </a:solidFill>
              </a:rPr>
              <a:t>Variable-partition </a:t>
            </a:r>
            <a:r>
              <a:rPr altLang="en-US" sz="1600" lang="en-US"/>
              <a:t>sizes for efficiency (sized to a given process’ needs)</a:t>
            </a:r>
          </a:p>
          <a:p>
            <a:pPr lvl="1"/>
            <a:r>
              <a:rPr altLang="en-US" b="1" sz="1600" lang="en-US">
                <a:solidFill>
                  <a:srgbClr val="0000FF"/>
                </a:solidFill>
              </a:rPr>
              <a:t>Hole</a:t>
            </a:r>
            <a:r>
              <a:rPr altLang="en-US" sz="1600" lang="en-US"/>
              <a:t> – block of available memory; holes of various size are scattered throughout memory</a:t>
            </a:r>
          </a:p>
          <a:p>
            <a:pPr lvl="1"/>
            <a:r>
              <a:rPr altLang="en-US" sz="1600" lang="en-US"/>
              <a:t>When a process arrives, it is allocated memory from a hole large enough to accommodate it</a:t>
            </a:r>
          </a:p>
          <a:p>
            <a:pPr lvl="1"/>
            <a:r>
              <a:rPr altLang="en-US" sz="1600" lang="en-US"/>
              <a:t>Process exiting frees its partition, adjacent free partitions combined</a:t>
            </a:r>
          </a:p>
          <a:p>
            <a:pPr lvl="1"/>
            <a:r>
              <a:rPr altLang="en-US" sz="1600" lang="en-US"/>
              <a:t>Operating system maintains information about:</a:t>
            </a:r>
            <a:br/>
            <a:r>
              <a:rPr altLang="en-US" sz="1600" lang="en-US"/>
              <a:t>a) allocated partitions    b) free partitions (hole)</a:t>
            </a:r>
          </a:p>
        </p:txBody>
      </p:sp>
      <p:pic>
        <p:nvPicPr>
          <p:cNvPr id="2097161" name=""/>
          <p:cNvPicPr>
            <a:picLocks/>
          </p:cNvPicPr>
          <p:nvPr/>
        </p:nvPicPr>
        <p:blipFill>
          <a:blip xmlns:r="http://schemas.openxmlformats.org/officeDocument/2006/relationships" r:embed="rId1"/>
          <a:srcRect l="0" t="0" r="0" b="0"/>
          <a:stretch>
            <a:fillRect/>
          </a:stretch>
        </p:blipFill>
        <p:spPr>
          <a:xfrm rot="0">
            <a:off x="1379537" y="4178300"/>
            <a:ext cx="6675437" cy="2176462"/>
          </a:xfrm>
          <a:prstGeom prst="rect"/>
          <a:noFill/>
          <a:ln>
            <a:noFill/>
          </a:ln>
        </p:spPr>
      </p:pic>
    </p:spTree>
  </p:cSld>
  <p:clrMapOvr>
    <a:masterClrMapping/>
  </p:clrMapOvr>
  <p:timing/>
</p:sld>
</file>

<file path=ppt/slides/slide24.xml><?xml version="1.0" encoding="utf-8"?>
<p:sld xmlns:a="http://schemas.openxmlformats.org/drawingml/2006/main" xmlns:r="http://schemas.openxmlformats.org/officeDocument/2006/relationships" xmlns:p="http://schemas.openxmlformats.org/presentationml/2006/main" showMasterSp="1">
  <p:cSld>
    <p:spTree>
      <p:nvGrpSpPr>
        <p:cNvPr id="149" name=""/>
        <p:cNvGrpSpPr/>
        <p:nvPr/>
      </p:nvGrpSpPr>
      <p:grpSpPr>
        <a:xfrm rot="0">
          <a:off x="0" y="0"/>
          <a:ext cx="0" cy="0"/>
          <a:chOff x="0" y="0"/>
          <a:chExt cx="0" cy="0"/>
        </a:xfrm>
      </p:grpSpPr>
      <p:sp>
        <p:nvSpPr>
          <p:cNvPr id="1048692" name=""/>
          <p:cNvSpPr/>
          <p:nvPr>
            <p:ph type="title" sz="full" idx="0"/>
          </p:nvPr>
        </p:nvSpPr>
        <p:spPr>
          <a:xfrm rot="0">
            <a:off x="1260475" y="198437"/>
            <a:ext cx="77724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Dynamic Storage-Allocation Problem</a:t>
            </a:r>
          </a:p>
        </p:txBody>
      </p:sp>
      <p:sp>
        <p:nvSpPr>
          <p:cNvPr id="1048693" name=""/>
          <p:cNvSpPr/>
          <p:nvPr>
            <p:ph type="body" sz="full" idx="1"/>
          </p:nvPr>
        </p:nvSpPr>
        <p:spPr>
          <a:xfrm rot="0">
            <a:off x="1179512" y="1709737"/>
            <a:ext cx="7062787" cy="362426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lnSpc>
                <a:spcPct val="90000"/>
              </a:lnSpc>
            </a:pPr>
            <a:r>
              <a:rPr altLang="en-US" b="1" lang="en-US">
                <a:solidFill>
                  <a:srgbClr val="3366FF"/>
                </a:solidFill>
              </a:rPr>
              <a:t>First-fit</a:t>
            </a:r>
            <a:r>
              <a:rPr altLang="en-US" lang="en-US"/>
              <a:t>:  Allocate the </a:t>
            </a:r>
            <a:r>
              <a:rPr altLang="en-US" b="1" i="1" lang="en-US"/>
              <a:t>first</a:t>
            </a:r>
            <a:r>
              <a:rPr altLang="en-US" lang="en-US"/>
              <a:t> hole that is big enough</a:t>
            </a:r>
          </a:p>
          <a:p>
            <a:pPr lvl="0">
              <a:lnSpc>
                <a:spcPct val="90000"/>
              </a:lnSpc>
              <a:buNone/>
            </a:pPr>
            <a:endParaRPr altLang="en-US" lang="en-US"/>
          </a:p>
          <a:p>
            <a:pPr lvl="0">
              <a:lnSpc>
                <a:spcPct val="90000"/>
              </a:lnSpc>
            </a:pPr>
            <a:r>
              <a:rPr altLang="en-US" b="1" lang="en-US">
                <a:solidFill>
                  <a:srgbClr val="3366FF"/>
                </a:solidFill>
              </a:rPr>
              <a:t>Best-fit</a:t>
            </a:r>
            <a:r>
              <a:rPr altLang="en-US" lang="en-US"/>
              <a:t>:  Allocate the </a:t>
            </a:r>
            <a:r>
              <a:rPr altLang="en-US" b="1" i="1" lang="en-US"/>
              <a:t>smallest</a:t>
            </a:r>
            <a:r>
              <a:rPr altLang="en-US" lang="en-US"/>
              <a:t> hole that is big enough; must search entire list, unless ordered by size  </a:t>
            </a:r>
          </a:p>
          <a:p>
            <a:pPr lvl="1">
              <a:lnSpc>
                <a:spcPct val="90000"/>
              </a:lnSpc>
            </a:pPr>
            <a:r>
              <a:rPr altLang="en-US" lang="en-US"/>
              <a:t>Produces the smallest leftover hole</a:t>
            </a:r>
          </a:p>
          <a:p>
            <a:pPr lvl="1">
              <a:lnSpc>
                <a:spcPct val="90000"/>
              </a:lnSpc>
              <a:buNone/>
            </a:pPr>
            <a:endParaRPr altLang="en-US" lang="en-US"/>
          </a:p>
          <a:p>
            <a:pPr lvl="0">
              <a:lnSpc>
                <a:spcPct val="90000"/>
              </a:lnSpc>
            </a:pPr>
            <a:r>
              <a:rPr altLang="en-US" b="1" lang="en-US">
                <a:solidFill>
                  <a:srgbClr val="3366FF"/>
                </a:solidFill>
              </a:rPr>
              <a:t>Worst-fit</a:t>
            </a:r>
            <a:r>
              <a:rPr altLang="en-US" lang="en-US"/>
              <a:t>:  Allocate the </a:t>
            </a:r>
            <a:r>
              <a:rPr altLang="en-US" b="1" i="1" lang="en-US"/>
              <a:t>largest</a:t>
            </a:r>
            <a:r>
              <a:rPr altLang="en-US" lang="en-US"/>
              <a:t> hole; must also search entire list  </a:t>
            </a:r>
          </a:p>
          <a:p>
            <a:pPr lvl="1">
              <a:lnSpc>
                <a:spcPct val="90000"/>
              </a:lnSpc>
            </a:pPr>
            <a:r>
              <a:rPr altLang="en-US" lang="en-US"/>
              <a:t>Produces the largest leftover hole</a:t>
            </a:r>
          </a:p>
        </p:txBody>
      </p:sp>
      <p:sp>
        <p:nvSpPr>
          <p:cNvPr id="1048694" name=""/>
          <p:cNvSpPr txBox="1"/>
          <p:nvPr/>
        </p:nvSpPr>
        <p:spPr>
          <a:xfrm rot="0">
            <a:off x="919162" y="1175862"/>
            <a:ext cx="6062971" cy="358137"/>
          </a:xfrm>
          <a:prstGeom prst="rect"/>
          <a:noFill/>
          <a:ln>
            <a:noFill/>
          </a:ln>
        </p:spPr>
        <p:txBody>
          <a:bodyPr anchor="ctr" bIns="45718" lIns="91435" rIns="91435" tIns="45718"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lvl="0">
              <a:spcBef>
                <a:spcPct val="50000"/>
              </a:spcBef>
            </a:pPr>
            <a:r>
              <a:rPr altLang="en-US" lang="en-US">
                <a:latin typeface="Helvetica" pitchFamily="-84" charset="0"/>
              </a:rPr>
              <a:t>How to satisfy a request of size </a:t>
            </a:r>
            <a:r>
              <a:rPr altLang="en-US" b="1" i="1" lang="en-US">
                <a:latin typeface="Helvetica" pitchFamily="-84" charset="0"/>
              </a:rPr>
              <a:t>n</a:t>
            </a:r>
            <a:r>
              <a:rPr altLang="en-US" lang="en-US">
                <a:latin typeface="Helvetica" pitchFamily="-84" charset="0"/>
              </a:rPr>
              <a:t> from a list of free holes?</a:t>
            </a:r>
          </a:p>
        </p:txBody>
      </p:sp>
      <p:sp>
        <p:nvSpPr>
          <p:cNvPr id="1048695" name=""/>
          <p:cNvSpPr txBox="1"/>
          <p:nvPr/>
        </p:nvSpPr>
        <p:spPr>
          <a:xfrm rot="0">
            <a:off x="1046162" y="4621212"/>
            <a:ext cx="7600950" cy="646112"/>
          </a:xfrm>
          <a:prstGeom prst="rect"/>
          <a:noFill/>
          <a:ln>
            <a:noFill/>
          </a:ln>
        </p:spPr>
        <p:txBody>
          <a:bodyPr anchor="ctr" bIns="45718" lIns="91435" rIns="91435" tIns="45718">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lvl="0">
              <a:spcBef>
                <a:spcPct val="50000"/>
              </a:spcBef>
            </a:pPr>
            <a:r>
              <a:rPr altLang="en-US" lang="en-US">
                <a:latin typeface="Helvetica" pitchFamily="-84" charset="0"/>
              </a:rPr>
              <a:t>First-fit and best-fit better than worst-fit in terms of speed and storage utilization</a:t>
            </a:r>
          </a:p>
        </p:txBody>
      </p:sp>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showMasterSp="1">
  <p:cSld>
    <p:spTree>
      <p:nvGrpSpPr>
        <p:cNvPr id="152" name=""/>
        <p:cNvGrpSpPr/>
        <p:nvPr/>
      </p:nvGrpSpPr>
      <p:grpSpPr>
        <a:xfrm rot="0">
          <a:off x="0" y="0"/>
          <a:ext cx="0" cy="0"/>
          <a:chOff x="0" y="0"/>
          <a:chExt cx="0" cy="0"/>
        </a:xfrm>
      </p:grpSpPr>
      <p:sp>
        <p:nvSpPr>
          <p:cNvPr id="1048699" name=""/>
          <p:cNvSpPr/>
          <p:nvPr>
            <p:ph type="title" sz="full" idx="0"/>
          </p:nvPr>
        </p:nvSpPr>
        <p:spPr>
          <a:xfrm rot="0">
            <a:off x="855662" y="152400"/>
            <a:ext cx="7831137"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Fragmentation</a:t>
            </a:r>
          </a:p>
        </p:txBody>
      </p:sp>
      <p:sp>
        <p:nvSpPr>
          <p:cNvPr id="1048700" name=""/>
          <p:cNvSpPr/>
          <p:nvPr>
            <p:ph type="body" sz="full" idx="1"/>
          </p:nvPr>
        </p:nvSpPr>
        <p:spPr>
          <a:xfrm rot="0">
            <a:off x="950912" y="1114425"/>
            <a:ext cx="6770687" cy="4999037"/>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b="1" lang="en-US">
                <a:solidFill>
                  <a:srgbClr val="3366FF"/>
                </a:solidFill>
              </a:rPr>
              <a:t>External Fragmentation</a:t>
            </a:r>
            <a:r>
              <a:rPr altLang="en-US" lang="en-US">
                <a:solidFill>
                  <a:srgbClr val="3366FF"/>
                </a:solidFill>
              </a:rPr>
              <a:t> </a:t>
            </a:r>
            <a:r>
              <a:rPr altLang="en-US" lang="en-US"/>
              <a:t>– total memory space exists to satisfy a request, but it is not contiguous</a:t>
            </a:r>
          </a:p>
          <a:p>
            <a:pPr lvl="0"/>
            <a:r>
              <a:rPr altLang="en-US" b="1" lang="en-US">
                <a:solidFill>
                  <a:srgbClr val="3366FF"/>
                </a:solidFill>
              </a:rPr>
              <a:t>Internal Fragmentation</a:t>
            </a:r>
            <a:r>
              <a:rPr altLang="en-US" lang="en-US">
                <a:solidFill>
                  <a:srgbClr val="3366FF"/>
                </a:solidFill>
              </a:rPr>
              <a:t> </a:t>
            </a:r>
            <a:r>
              <a:rPr altLang="en-US" lang="en-US"/>
              <a:t>– allocated memory may be slightly larger than requested memory; this size difference is memory internal to a partition, but not being used</a:t>
            </a:r>
          </a:p>
          <a:p>
            <a:pPr lvl="0"/>
            <a:r>
              <a:rPr altLang="en-US" lang="en-US"/>
              <a:t>First fit analysis reveals that given </a:t>
            </a:r>
            <a:r>
              <a:rPr altLang="en-US" i="1" lang="en-US"/>
              <a:t>N</a:t>
            </a:r>
            <a:r>
              <a:rPr altLang="en-US" lang="en-US"/>
              <a:t> blocks allocated, 0.5 </a:t>
            </a:r>
            <a:r>
              <a:rPr altLang="en-US" i="1" lang="en-US"/>
              <a:t>N</a:t>
            </a:r>
            <a:r>
              <a:rPr altLang="en-US" lang="en-US"/>
              <a:t> blocks lost to fragmentation</a:t>
            </a:r>
          </a:p>
          <a:p>
            <a:pPr lvl="1"/>
            <a:r>
              <a:rPr altLang="en-US" lang="en-US"/>
              <a:t>1/3 may be unusable -&gt; </a:t>
            </a:r>
            <a:r>
              <a:rPr altLang="en-US" b="1" lang="en-US">
                <a:solidFill>
                  <a:srgbClr val="3366FF"/>
                </a:solidFill>
              </a:rPr>
              <a:t>50-percent rule</a:t>
            </a:r>
          </a:p>
        </p:txBody>
      </p:sp>
    </p:spTree>
  </p:cSld>
  <p:clrMapOvr>
    <a:masterClrMapping/>
  </p:clrMapOvr>
  <p:timing/>
</p:sld>
</file>

<file path=ppt/slides/slide26.xml><?xml version="1.0" encoding="utf-8"?>
<p:sld xmlns:a="http://schemas.openxmlformats.org/drawingml/2006/main" xmlns:r="http://schemas.openxmlformats.org/officeDocument/2006/relationships" xmlns:p="http://schemas.openxmlformats.org/presentationml/2006/main" showMasterSp="1">
  <p:cSld>
    <p:spTree>
      <p:nvGrpSpPr>
        <p:cNvPr id="155" name=""/>
        <p:cNvGrpSpPr/>
        <p:nvPr/>
      </p:nvGrpSpPr>
      <p:grpSpPr>
        <a:xfrm rot="0">
          <a:off x="0" y="0"/>
          <a:ext cx="0" cy="0"/>
          <a:chOff x="0" y="0"/>
          <a:chExt cx="0" cy="0"/>
        </a:xfrm>
      </p:grpSpPr>
      <p:sp>
        <p:nvSpPr>
          <p:cNvPr id="1048704" name=""/>
          <p:cNvSpPr/>
          <p:nvPr>
            <p:ph type="title" sz="full" idx="0"/>
          </p:nvPr>
        </p:nvSpPr>
        <p:spPr>
          <a:xfrm rot="0">
            <a:off x="457200" y="136525"/>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r>
              <a:rPr altLang="en-US" lang="en-US"/>
              <a:t>Fragmentation (Cont.)</a:t>
            </a:r>
          </a:p>
        </p:txBody>
      </p:sp>
      <p:sp>
        <p:nvSpPr>
          <p:cNvPr id="1048705" name=""/>
          <p:cNvSpPr/>
          <p:nvPr>
            <p:ph sz="full" idx="1"/>
          </p:nvPr>
        </p:nvSpPr>
        <p:spPr>
          <a:xfrm rot="0">
            <a:off x="901700" y="1154112"/>
            <a:ext cx="6959600" cy="4530725"/>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Reduce external fragmentation by </a:t>
            </a:r>
            <a:r>
              <a:rPr altLang="en-US" b="1" lang="en-US">
                <a:solidFill>
                  <a:srgbClr val="3366FF"/>
                </a:solidFill>
              </a:rPr>
              <a:t>compaction</a:t>
            </a:r>
          </a:p>
          <a:p>
            <a:pPr lvl="1"/>
            <a:r>
              <a:rPr altLang="en-US" lang="en-US"/>
              <a:t>Shuffle memory contents to place all free memory together in one large block</a:t>
            </a:r>
          </a:p>
          <a:p>
            <a:pPr lvl="1"/>
            <a:r>
              <a:rPr altLang="en-US" lang="en-US"/>
              <a:t>Compaction is possible </a:t>
            </a:r>
            <a:r>
              <a:rPr altLang="en-US" i="1" lang="en-US"/>
              <a:t>only</a:t>
            </a:r>
            <a:r>
              <a:rPr altLang="en-US" lang="en-US"/>
              <a:t> if relocation is dynamic, and is done at execution time</a:t>
            </a:r>
          </a:p>
          <a:p>
            <a:pPr lvl="1"/>
            <a:r>
              <a:rPr altLang="en-US" lang="en-US"/>
              <a:t>I/O problem</a:t>
            </a:r>
          </a:p>
          <a:p>
            <a:pPr lvl="2"/>
            <a:r>
              <a:rPr altLang="en-US" lang="en-US"/>
              <a:t>Latch job in memory while it is involved in I/O</a:t>
            </a:r>
          </a:p>
          <a:p>
            <a:pPr lvl="2"/>
            <a:r>
              <a:rPr altLang="en-US" lang="en-US"/>
              <a:t>Do I/O only into OS buffers</a:t>
            </a:r>
          </a:p>
          <a:p>
            <a:pPr lvl="0"/>
            <a:r>
              <a:rPr altLang="en-US" lang="en-US"/>
              <a:t>Now consider that backing store has same fragmentation problems</a:t>
            </a:r>
          </a:p>
        </p:txBody>
      </p:sp>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showMasterSp="1">
  <p:cSld>
    <p:spTree>
      <p:nvGrpSpPr>
        <p:cNvPr id="156" name=""/>
        <p:cNvGrpSpPr/>
        <p:nvPr/>
      </p:nvGrpSpPr>
      <p:grpSpPr>
        <a:xfrm rot="0">
          <a:off x="0" y="0"/>
          <a:ext cx="0" cy="0"/>
          <a:chOff x="0" y="0"/>
          <a:chExt cx="0" cy="0"/>
        </a:xfrm>
      </p:grpSpPr>
      <p:sp>
        <p:nvSpPr>
          <p:cNvPr id="1048706" name=""/>
          <p:cNvSpPr/>
          <p:nvPr>
            <p:ph type="title" sz="full" idx="0"/>
          </p:nvPr>
        </p:nvSpPr>
        <p:spPr>
          <a:xfrm rot="0">
            <a:off x="457200" y="18256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Segmentation</a:t>
            </a:r>
          </a:p>
        </p:txBody>
      </p:sp>
      <p:sp>
        <p:nvSpPr>
          <p:cNvPr id="1048707" name=""/>
          <p:cNvSpPr/>
          <p:nvPr>
            <p:ph type="body" sz="full" idx="1"/>
          </p:nvPr>
        </p:nvSpPr>
        <p:spPr>
          <a:xfrm rot="0">
            <a:off x="873125" y="1157287"/>
            <a:ext cx="7702550" cy="49403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lnSpc>
                <a:spcPct val="90000"/>
              </a:lnSpc>
              <a:tabLst>
                <a:tab algn="l" pos="1831975"/>
              </a:tabLst>
            </a:pPr>
            <a:r>
              <a:rPr altLang="en-US" lang="en-US"/>
              <a:t>Memory-management scheme that supports user view of memory </a:t>
            </a:r>
          </a:p>
          <a:p>
            <a:pPr lvl="0">
              <a:lnSpc>
                <a:spcPct val="90000"/>
              </a:lnSpc>
              <a:tabLst>
                <a:tab algn="l" pos="1831975"/>
              </a:tabLst>
            </a:pPr>
            <a:r>
              <a:rPr altLang="en-US" lang="en-US"/>
              <a:t>A program is a collection of segments</a:t>
            </a:r>
          </a:p>
          <a:p>
            <a:pPr lvl="1">
              <a:lnSpc>
                <a:spcPct val="90000"/>
              </a:lnSpc>
            </a:pPr>
            <a:r>
              <a:rPr altLang="en-US" lang="en-US"/>
              <a:t>A segment is a logical unit such as:</a:t>
            </a:r>
          </a:p>
          <a:p>
            <a:pPr lvl="0">
              <a:lnSpc>
                <a:spcPct val="90000"/>
              </a:lnSpc>
              <a:buNone/>
            </a:pPr>
            <a:r>
              <a:rPr altLang="en-US" lang="en-US"/>
              <a:t>		main program</a:t>
            </a:r>
          </a:p>
          <a:p>
            <a:pPr lvl="0">
              <a:lnSpc>
                <a:spcPct val="90000"/>
              </a:lnSpc>
              <a:buNone/>
            </a:pPr>
            <a:r>
              <a:rPr altLang="en-US" lang="en-US"/>
              <a:t>		procedure </a:t>
            </a:r>
          </a:p>
          <a:p>
            <a:pPr lvl="0">
              <a:lnSpc>
                <a:spcPct val="90000"/>
              </a:lnSpc>
              <a:buNone/>
            </a:pPr>
            <a:r>
              <a:rPr altLang="en-US" lang="en-US"/>
              <a:t>		function</a:t>
            </a:r>
          </a:p>
          <a:p>
            <a:pPr lvl="0">
              <a:lnSpc>
                <a:spcPct val="90000"/>
              </a:lnSpc>
              <a:buNone/>
            </a:pPr>
            <a:r>
              <a:rPr altLang="en-US" lang="en-US"/>
              <a:t>		method</a:t>
            </a:r>
          </a:p>
          <a:p>
            <a:pPr lvl="0">
              <a:lnSpc>
                <a:spcPct val="90000"/>
              </a:lnSpc>
              <a:buNone/>
            </a:pPr>
            <a:r>
              <a:rPr altLang="en-US" lang="en-US"/>
              <a:t>		object</a:t>
            </a:r>
          </a:p>
          <a:p>
            <a:pPr lvl="0">
              <a:lnSpc>
                <a:spcPct val="90000"/>
              </a:lnSpc>
              <a:buNone/>
            </a:pPr>
            <a:r>
              <a:rPr altLang="en-US" lang="en-US"/>
              <a:t>		local variables, global variables</a:t>
            </a:r>
          </a:p>
          <a:p>
            <a:pPr lvl="0">
              <a:lnSpc>
                <a:spcPct val="90000"/>
              </a:lnSpc>
              <a:buNone/>
            </a:pPr>
            <a:r>
              <a:rPr altLang="en-US" lang="en-US"/>
              <a:t>		common block</a:t>
            </a:r>
          </a:p>
          <a:p>
            <a:pPr lvl="0">
              <a:lnSpc>
                <a:spcPct val="90000"/>
              </a:lnSpc>
              <a:buNone/>
            </a:pPr>
            <a:r>
              <a:rPr altLang="en-US" lang="en-US"/>
              <a:t>		stack</a:t>
            </a:r>
          </a:p>
          <a:p>
            <a:pPr lvl="0">
              <a:lnSpc>
                <a:spcPct val="90000"/>
              </a:lnSpc>
              <a:buNone/>
            </a:pPr>
            <a:r>
              <a:rPr altLang="en-US" lang="en-US"/>
              <a:t>		symbol table</a:t>
            </a:r>
          </a:p>
          <a:p>
            <a:pPr lvl="0">
              <a:lnSpc>
                <a:spcPct val="90000"/>
              </a:lnSpc>
              <a:buNone/>
            </a:pPr>
            <a:r>
              <a:rPr altLang="en-US" lang="en-US"/>
              <a:t>		arrays</a:t>
            </a:r>
          </a:p>
        </p:txBody>
      </p:sp>
    </p:spTree>
  </p:cSld>
  <p:clrMapOvr>
    <a:masterClrMapping/>
  </p:clrMapOvr>
  <p:timing/>
</p:sld>
</file>

<file path=ppt/slides/slide28.xml><?xml version="1.0" encoding="utf-8"?>
<p:sld xmlns:a="http://schemas.openxmlformats.org/drawingml/2006/main" xmlns:r="http://schemas.openxmlformats.org/officeDocument/2006/relationships" xmlns:p="http://schemas.openxmlformats.org/presentationml/2006/main" showMasterSp="1">
  <p:cSld>
    <p:spTree>
      <p:nvGrpSpPr>
        <p:cNvPr id="159" name=""/>
        <p:cNvGrpSpPr/>
        <p:nvPr/>
      </p:nvGrpSpPr>
      <p:grpSpPr>
        <a:xfrm rot="0">
          <a:off x="0" y="0"/>
          <a:ext cx="0" cy="0"/>
          <a:chOff x="0" y="0"/>
          <a:chExt cx="0" cy="0"/>
        </a:xfrm>
      </p:grpSpPr>
      <p:sp>
        <p:nvSpPr>
          <p:cNvPr id="1048711" name=""/>
          <p:cNvSpPr/>
          <p:nvPr>
            <p:ph type="title" sz="full" idx="0"/>
          </p:nvPr>
        </p:nvSpPr>
        <p:spPr>
          <a:xfrm rot="0">
            <a:off x="457200" y="18256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User</a:t>
            </a:r>
            <a:r>
              <a:rPr altLang="en-US" lang="ja-JP"/>
              <a:t>’</a:t>
            </a:r>
            <a:r>
              <a:rPr altLang="ja-JP" lang="en-US"/>
              <a:t>s View of a Program</a:t>
            </a:r>
          </a:p>
        </p:txBody>
      </p:sp>
      <p:pic>
        <p:nvPicPr>
          <p:cNvPr id="2097162" name=""/>
          <p:cNvPicPr>
            <a:picLocks/>
          </p:cNvPicPr>
          <p:nvPr/>
        </p:nvPicPr>
        <p:blipFill>
          <a:blip xmlns:r="http://schemas.openxmlformats.org/officeDocument/2006/relationships" r:embed="rId1"/>
          <a:srcRect l="0" t="0" r="0" b="0"/>
          <a:stretch>
            <a:fillRect/>
          </a:stretch>
        </p:blipFill>
        <p:spPr>
          <a:xfrm rot="0">
            <a:off x="2466975" y="1233487"/>
            <a:ext cx="3695700" cy="4838700"/>
          </a:xfrm>
          <a:prstGeom prst="rect"/>
          <a:noFill/>
          <a:ln>
            <a:noFill/>
          </a:ln>
        </p:spPr>
      </p:pic>
    </p:spTree>
  </p:cSld>
  <p:clrMapOvr>
    <a:masterClrMapping/>
  </p:clrMapOvr>
  <p:timing/>
</p:sld>
</file>

<file path=ppt/slides/slide29.xml><?xml version="1.0" encoding="utf-8"?>
<p:sld xmlns:a="http://schemas.openxmlformats.org/drawingml/2006/main" xmlns:r="http://schemas.openxmlformats.org/officeDocument/2006/relationships" xmlns:p="http://schemas.openxmlformats.org/presentationml/2006/main" showMasterSp="1">
  <p:cSld>
    <p:spTree>
      <p:nvGrpSpPr>
        <p:cNvPr id="162" name=""/>
        <p:cNvGrpSpPr/>
        <p:nvPr/>
      </p:nvGrpSpPr>
      <p:grpSpPr>
        <a:xfrm rot="0">
          <a:off x="0" y="0"/>
          <a:ext cx="0" cy="0"/>
          <a:chOff x="0" y="0"/>
          <a:chExt cx="0" cy="0"/>
        </a:xfrm>
      </p:grpSpPr>
      <p:sp>
        <p:nvSpPr>
          <p:cNvPr id="1048715" name=""/>
          <p:cNvSpPr/>
          <p:nvPr>
            <p:ph type="title" sz="full" idx="0"/>
          </p:nvPr>
        </p:nvSpPr>
        <p:spPr>
          <a:xfrm rot="0">
            <a:off x="885825" y="136525"/>
            <a:ext cx="780097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Logical View of Segmentation</a:t>
            </a:r>
          </a:p>
        </p:txBody>
      </p:sp>
      <p:sp>
        <p:nvSpPr>
          <p:cNvPr id="1048716" name=""/>
          <p:cNvSpPr/>
          <p:nvPr/>
        </p:nvSpPr>
        <p:spPr>
          <a:xfrm rot="0">
            <a:off x="1371600" y="1171575"/>
            <a:ext cx="2895600" cy="3962400"/>
          </a:xfrm>
          <a:prstGeom prst="ellipse"/>
          <a:solidFill>
            <a:schemeClr val="lt1"/>
          </a:solidFill>
          <a:ln w="9525" cap="flat" cmpd="sng">
            <a:solidFill>
              <a:schemeClr val="dk1">
                <a:alpha val="100000"/>
              </a:schemeClr>
            </a:solidFill>
            <a:prstDash val="solid"/>
            <a:round/>
          </a:ln>
        </p:spPr>
        <p:txBody>
          <a:bodyPr anchor="ctr" bIns="45718" lIns="91435" rIns="91435" tIns="45718" wrap="none"/>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endParaRPr altLang="en-US" lang="en-US"/>
          </a:p>
        </p:txBody>
      </p:sp>
      <p:sp>
        <p:nvSpPr>
          <p:cNvPr id="1048717" name=""/>
          <p:cNvSpPr/>
          <p:nvPr/>
        </p:nvSpPr>
        <p:spPr>
          <a:xfrm rot="0">
            <a:off x="1905000" y="1857375"/>
            <a:ext cx="990600" cy="533400"/>
          </a:xfrm>
          <a:prstGeom prst="rect"/>
          <a:solidFill>
            <a:schemeClr val="lt1"/>
          </a:solidFill>
          <a:ln w="9525" cap="flat" cmpd="sng">
            <a:solidFill>
              <a:schemeClr val="dk1">
                <a:alpha val="100000"/>
              </a:schemeClr>
            </a:solidFill>
            <a:prstDash val="solid"/>
            <a:round/>
          </a:ln>
        </p:spPr>
        <p:txBody>
          <a:bodyPr anchor="ctr" bIns="45718" lIns="91435" rIns="91435" tIns="45718" wrap="none"/>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r>
              <a:rPr altLang="en-US" lang="en-US">
                <a:latin typeface="Helvetica" pitchFamily="-84" charset="0"/>
              </a:rPr>
              <a:t>1</a:t>
            </a:r>
          </a:p>
        </p:txBody>
      </p:sp>
      <p:sp>
        <p:nvSpPr>
          <p:cNvPr id="1048718" name=""/>
          <p:cNvSpPr/>
          <p:nvPr/>
        </p:nvSpPr>
        <p:spPr>
          <a:xfrm rot="0">
            <a:off x="1752600" y="3000375"/>
            <a:ext cx="914400" cy="914400"/>
          </a:xfrm>
          <a:prstGeom prst="rect"/>
          <a:solidFill>
            <a:schemeClr val="lt1"/>
          </a:solidFill>
          <a:ln w="9525" cap="flat" cmpd="sng">
            <a:solidFill>
              <a:schemeClr val="dk1">
                <a:alpha val="100000"/>
              </a:schemeClr>
            </a:solidFill>
            <a:prstDash val="solid"/>
            <a:round/>
          </a:ln>
        </p:spPr>
        <p:txBody>
          <a:bodyPr anchor="ctr" bIns="45718" lIns="91435" rIns="91435" tIns="45718" wrap="none"/>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r>
              <a:rPr altLang="en-US" lang="en-US">
                <a:latin typeface="Helvetica" pitchFamily="-84" charset="0"/>
              </a:rPr>
              <a:t>3</a:t>
            </a:r>
          </a:p>
        </p:txBody>
      </p:sp>
      <p:sp>
        <p:nvSpPr>
          <p:cNvPr id="1048719" name=""/>
          <p:cNvSpPr/>
          <p:nvPr/>
        </p:nvSpPr>
        <p:spPr>
          <a:xfrm rot="0">
            <a:off x="3200400" y="2466975"/>
            <a:ext cx="914400" cy="381000"/>
          </a:xfrm>
          <a:prstGeom prst="rect"/>
          <a:solidFill>
            <a:schemeClr val="lt1"/>
          </a:solidFill>
          <a:ln w="9525" cap="flat" cmpd="sng">
            <a:solidFill>
              <a:schemeClr val="dk1">
                <a:alpha val="100000"/>
              </a:schemeClr>
            </a:solidFill>
            <a:prstDash val="solid"/>
            <a:round/>
          </a:ln>
        </p:spPr>
        <p:txBody>
          <a:bodyPr anchor="ctr" bIns="45718" lIns="91435" rIns="91435" tIns="45718" wrap="none"/>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r>
              <a:rPr altLang="en-US" lang="en-US">
                <a:latin typeface="Helvetica" pitchFamily="-84" charset="0"/>
              </a:rPr>
              <a:t>2</a:t>
            </a:r>
          </a:p>
        </p:txBody>
      </p:sp>
      <p:sp>
        <p:nvSpPr>
          <p:cNvPr id="1048720" name=""/>
          <p:cNvSpPr/>
          <p:nvPr/>
        </p:nvSpPr>
        <p:spPr>
          <a:xfrm rot="0">
            <a:off x="3124200" y="3457575"/>
            <a:ext cx="914400" cy="533400"/>
          </a:xfrm>
          <a:prstGeom prst="rect"/>
          <a:solidFill>
            <a:schemeClr val="lt1"/>
          </a:solidFill>
          <a:ln w="9525" cap="flat" cmpd="sng">
            <a:solidFill>
              <a:schemeClr val="dk1">
                <a:alpha val="100000"/>
              </a:schemeClr>
            </a:solidFill>
            <a:prstDash val="solid"/>
            <a:round/>
          </a:ln>
        </p:spPr>
        <p:txBody>
          <a:bodyPr anchor="ctr" bIns="45718" lIns="91435" rIns="91435" tIns="45718" wrap="none"/>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r>
              <a:rPr altLang="en-US" lang="en-US">
                <a:latin typeface="Helvetica" pitchFamily="-84" charset="0"/>
              </a:rPr>
              <a:t>4</a:t>
            </a:r>
          </a:p>
        </p:txBody>
      </p:sp>
      <p:grpSp>
        <p:nvGrpSpPr>
          <p:cNvPr id="163" name=""/>
          <p:cNvGrpSpPr/>
          <p:nvPr/>
        </p:nvGrpSpPr>
        <p:grpSpPr>
          <a:xfrm rot="0">
            <a:off x="5638800" y="1171575"/>
            <a:ext cx="1143000" cy="3962400"/>
            <a:chOff x="3888" y="1056"/>
            <a:chExt cx="720" cy="2496"/>
          </a:xfrm>
        </p:grpSpPr>
        <p:grpSp>
          <p:nvGrpSpPr>
            <p:cNvPr id="164" name=""/>
            <p:cNvGrpSpPr/>
            <p:nvPr/>
          </p:nvGrpSpPr>
          <p:grpSpPr>
            <a:xfrm rot="0">
              <a:off x="3888" y="1056"/>
              <a:ext cx="720" cy="672"/>
              <a:chOff x="3888" y="1056"/>
              <a:chExt cx="720" cy="672"/>
            </a:xfrm>
          </p:grpSpPr>
          <p:sp>
            <p:nvSpPr>
              <p:cNvPr id="1048721" name=""/>
              <p:cNvSpPr/>
              <p:nvPr/>
            </p:nvSpPr>
            <p:spPr>
              <a:xfrm rot="0">
                <a:off x="3888" y="1056"/>
                <a:ext cx="720" cy="672"/>
              </a:xfrm>
              <a:prstGeom prst="rect"/>
              <a:solidFill>
                <a:schemeClr val="lt1"/>
              </a:solidFill>
              <a:ln w="9525" cap="flat" cmpd="sng">
                <a:solidFill>
                  <a:schemeClr val="dk1">
                    <a:alpha val="100000"/>
                  </a:schemeClr>
                </a:solidFill>
                <a:prstDash val="solid"/>
                <a:round/>
              </a:ln>
            </p:spPr>
            <p:txBody>
              <a:bodyPr anchor="ctr" bIns="45720" lIns="91440" rIns="91440" tIns="45720" wrap="none"/>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endParaRPr altLang="en-US" lang="en-US"/>
              </a:p>
            </p:txBody>
          </p:sp>
          <p:sp>
            <p:nvSpPr>
              <p:cNvPr id="1048722" name=""/>
              <p:cNvSpPr/>
              <p:nvPr/>
            </p:nvSpPr>
            <p:spPr>
              <a:xfrm rot="0">
                <a:off x="3888" y="1392"/>
                <a:ext cx="720" cy="0"/>
              </a:xfrm>
              <a:prstGeom prst="line"/>
              <a:noFill/>
              <a:ln w="9525" cap="flat" cmpd="sng">
                <a:solidFill>
                  <a:schemeClr val="dk1">
                    <a:alpha val="100000"/>
                  </a:schemeClr>
                </a:solidFill>
                <a:prstDash val="solid"/>
                <a:round/>
              </a:ln>
            </p:spPr>
          </p:sp>
        </p:grpSp>
        <p:grpSp>
          <p:nvGrpSpPr>
            <p:cNvPr id="165" name=""/>
            <p:cNvGrpSpPr/>
            <p:nvPr/>
          </p:nvGrpSpPr>
          <p:grpSpPr>
            <a:xfrm rot="0">
              <a:off x="3888" y="1728"/>
              <a:ext cx="720" cy="672"/>
              <a:chOff x="3888" y="1056"/>
              <a:chExt cx="720" cy="672"/>
            </a:xfrm>
          </p:grpSpPr>
          <p:sp>
            <p:nvSpPr>
              <p:cNvPr id="1048723" name=""/>
              <p:cNvSpPr/>
              <p:nvPr/>
            </p:nvSpPr>
            <p:spPr>
              <a:xfrm rot="0">
                <a:off x="3888" y="1056"/>
                <a:ext cx="720" cy="672"/>
              </a:xfrm>
              <a:prstGeom prst="rect"/>
              <a:solidFill>
                <a:srgbClr val="DDDDDD"/>
              </a:solidFill>
              <a:ln w="9525" cap="flat" cmpd="sng">
                <a:solidFill>
                  <a:schemeClr val="dk1">
                    <a:alpha val="100000"/>
                  </a:schemeClr>
                </a:solidFill>
                <a:prstDash val="solid"/>
                <a:round/>
              </a:ln>
            </p:spPr>
            <p:txBody>
              <a:bodyPr anchor="ctr" bIns="45720" lIns="91440" rIns="91440" tIns="45720" wrap="none"/>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endParaRPr altLang="en-US" lang="en-US"/>
              </a:p>
            </p:txBody>
          </p:sp>
          <p:sp>
            <p:nvSpPr>
              <p:cNvPr id="1048724" name=""/>
              <p:cNvSpPr/>
              <p:nvPr/>
            </p:nvSpPr>
            <p:spPr>
              <a:xfrm rot="0">
                <a:off x="3888" y="1392"/>
                <a:ext cx="720" cy="0"/>
              </a:xfrm>
              <a:prstGeom prst="line"/>
              <a:noFill/>
              <a:ln w="9525" cap="flat" cmpd="sng">
                <a:solidFill>
                  <a:schemeClr val="dk1">
                    <a:alpha val="100000"/>
                  </a:schemeClr>
                </a:solidFill>
                <a:prstDash val="solid"/>
                <a:round/>
              </a:ln>
            </p:spPr>
          </p:sp>
        </p:grpSp>
        <p:sp>
          <p:nvSpPr>
            <p:cNvPr id="1048725" name=""/>
            <p:cNvSpPr txBox="1"/>
            <p:nvPr/>
          </p:nvSpPr>
          <p:spPr>
            <a:xfrm rot="0">
              <a:off x="4125" y="1132"/>
              <a:ext cx="197" cy="233"/>
            </a:xfrm>
            <a:prstGeom prst="rect"/>
            <a:noFill/>
            <a:ln>
              <a:noFill/>
            </a:ln>
          </p:spPr>
          <p:txBody>
            <a:bodyPr anchor="ctr" bIns="45720" lIns="91440" rIns="91440" tIns="45720"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spcBef>
                  <a:spcPct val="50000"/>
                </a:spcBef>
              </a:pPr>
              <a:r>
                <a:rPr altLang="en-US" lang="en-US">
                  <a:latin typeface="Helvetica" pitchFamily="-84" charset="0"/>
                </a:rPr>
                <a:t>1</a:t>
              </a:r>
            </a:p>
          </p:txBody>
        </p:sp>
        <p:sp>
          <p:nvSpPr>
            <p:cNvPr id="1048726" name=""/>
            <p:cNvSpPr txBox="1"/>
            <p:nvPr/>
          </p:nvSpPr>
          <p:spPr>
            <a:xfrm rot="0">
              <a:off x="4127" y="1439"/>
              <a:ext cx="197" cy="233"/>
            </a:xfrm>
            <a:prstGeom prst="rect"/>
            <a:noFill/>
            <a:ln>
              <a:noFill/>
            </a:ln>
          </p:spPr>
          <p:txBody>
            <a:bodyPr anchor="ctr" bIns="45720" lIns="91440" rIns="91440" tIns="45720"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spcBef>
                  <a:spcPct val="50000"/>
                </a:spcBef>
              </a:pPr>
              <a:r>
                <a:rPr altLang="en-US" lang="en-US">
                  <a:latin typeface="Helvetica" pitchFamily="-84" charset="0"/>
                </a:rPr>
                <a:t>4</a:t>
              </a:r>
            </a:p>
          </p:txBody>
        </p:sp>
        <p:sp>
          <p:nvSpPr>
            <p:cNvPr id="1048727" name=""/>
            <p:cNvSpPr/>
            <p:nvPr/>
          </p:nvSpPr>
          <p:spPr>
            <a:xfrm rot="0">
              <a:off x="3888" y="2400"/>
              <a:ext cx="720" cy="912"/>
            </a:xfrm>
            <a:prstGeom prst="rect"/>
            <a:solidFill>
              <a:schemeClr val="lt1"/>
            </a:solidFill>
            <a:ln w="9525" cap="flat" cmpd="sng">
              <a:solidFill>
                <a:schemeClr val="dk1">
                  <a:alpha val="100000"/>
                </a:schemeClr>
              </a:solidFill>
              <a:prstDash val="solid"/>
              <a:round/>
            </a:ln>
          </p:spPr>
          <p:txBody>
            <a:bodyPr anchor="ctr" bIns="45720" lIns="91440" rIns="91440" tIns="45720" wrap="none"/>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endParaRPr altLang="en-US" lang="en-US"/>
            </a:p>
          </p:txBody>
        </p:sp>
        <p:sp>
          <p:nvSpPr>
            <p:cNvPr id="1048728" name=""/>
            <p:cNvSpPr/>
            <p:nvPr/>
          </p:nvSpPr>
          <p:spPr>
            <a:xfrm rot="0">
              <a:off x="3888" y="3312"/>
              <a:ext cx="720" cy="240"/>
            </a:xfrm>
            <a:prstGeom prst="rect"/>
            <a:solidFill>
              <a:srgbClr val="DDDDDD"/>
            </a:solidFill>
            <a:ln w="9525" cap="flat" cmpd="sng">
              <a:solidFill>
                <a:schemeClr val="dk1">
                  <a:alpha val="100000"/>
                </a:schemeClr>
              </a:solidFill>
              <a:prstDash val="solid"/>
              <a:round/>
            </a:ln>
          </p:spPr>
          <p:txBody>
            <a:bodyPr anchor="ctr" bIns="45720" lIns="91440" rIns="91440" tIns="45720" wrap="none"/>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endParaRPr altLang="en-US" lang="en-US"/>
            </a:p>
          </p:txBody>
        </p:sp>
        <p:sp>
          <p:nvSpPr>
            <p:cNvPr id="1048729" name=""/>
            <p:cNvSpPr/>
            <p:nvPr/>
          </p:nvSpPr>
          <p:spPr>
            <a:xfrm rot="0">
              <a:off x="3888" y="2640"/>
              <a:ext cx="720" cy="0"/>
            </a:xfrm>
            <a:prstGeom prst="line"/>
            <a:noFill/>
            <a:ln w="9525" cap="flat" cmpd="sng">
              <a:solidFill>
                <a:schemeClr val="dk1">
                  <a:alpha val="100000"/>
                </a:schemeClr>
              </a:solidFill>
              <a:prstDash val="solid"/>
              <a:round/>
            </a:ln>
          </p:spPr>
        </p:sp>
        <p:sp>
          <p:nvSpPr>
            <p:cNvPr id="1048730" name=""/>
            <p:cNvSpPr txBox="1"/>
            <p:nvPr/>
          </p:nvSpPr>
          <p:spPr>
            <a:xfrm rot="0">
              <a:off x="4127" y="2428"/>
              <a:ext cx="197" cy="233"/>
            </a:xfrm>
            <a:prstGeom prst="rect"/>
            <a:noFill/>
            <a:ln>
              <a:noFill/>
            </a:ln>
          </p:spPr>
          <p:txBody>
            <a:bodyPr anchor="ctr" bIns="45720" lIns="91440" rIns="91440" tIns="45720"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spcBef>
                  <a:spcPct val="50000"/>
                </a:spcBef>
              </a:pPr>
              <a:r>
                <a:rPr altLang="en-US" lang="en-US">
                  <a:latin typeface="Helvetica" pitchFamily="-84" charset="0"/>
                </a:rPr>
                <a:t>2</a:t>
              </a:r>
            </a:p>
          </p:txBody>
        </p:sp>
        <p:sp>
          <p:nvSpPr>
            <p:cNvPr id="1048731" name=""/>
            <p:cNvSpPr txBox="1"/>
            <p:nvPr/>
          </p:nvSpPr>
          <p:spPr>
            <a:xfrm rot="0">
              <a:off x="4127" y="2888"/>
              <a:ext cx="197" cy="233"/>
            </a:xfrm>
            <a:prstGeom prst="rect"/>
            <a:noFill/>
            <a:ln>
              <a:noFill/>
            </a:ln>
          </p:spPr>
          <p:txBody>
            <a:bodyPr anchor="ctr" bIns="45720" lIns="91440" rIns="91440" tIns="45720"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spcBef>
                  <a:spcPct val="50000"/>
                </a:spcBef>
              </a:pPr>
              <a:r>
                <a:rPr altLang="en-US" lang="en-US">
                  <a:latin typeface="Helvetica" pitchFamily="-84" charset="0"/>
                </a:rPr>
                <a:t>3</a:t>
              </a:r>
            </a:p>
          </p:txBody>
        </p:sp>
      </p:grpSp>
      <p:sp>
        <p:nvSpPr>
          <p:cNvPr id="1048732" name=""/>
          <p:cNvSpPr txBox="1"/>
          <p:nvPr/>
        </p:nvSpPr>
        <p:spPr>
          <a:xfrm rot="0">
            <a:off x="2016125" y="5260500"/>
            <a:ext cx="1287770" cy="358137"/>
          </a:xfrm>
          <a:prstGeom prst="rect"/>
          <a:noFill/>
          <a:ln>
            <a:noFill/>
          </a:ln>
        </p:spPr>
        <p:txBody>
          <a:bodyPr anchor="ctr" bIns="45718" lIns="91435" rIns="91435" tIns="45718"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spcBef>
                <a:spcPct val="50000"/>
              </a:spcBef>
            </a:pPr>
            <a:r>
              <a:rPr altLang="en-US" lang="en-US">
                <a:latin typeface="Helvetica" pitchFamily="-84" charset="0"/>
              </a:rPr>
              <a:t>user space </a:t>
            </a:r>
          </a:p>
        </p:txBody>
      </p:sp>
      <p:sp>
        <p:nvSpPr>
          <p:cNvPr id="1048733" name=""/>
          <p:cNvSpPr txBox="1"/>
          <p:nvPr/>
        </p:nvSpPr>
        <p:spPr>
          <a:xfrm rot="0">
            <a:off x="4870450" y="5260500"/>
            <a:ext cx="2570470" cy="358137"/>
          </a:xfrm>
          <a:prstGeom prst="rect"/>
          <a:noFill/>
          <a:ln>
            <a:noFill/>
          </a:ln>
        </p:spPr>
        <p:txBody>
          <a:bodyPr anchor="ctr" bIns="45718" lIns="91435" rIns="91435" tIns="45718"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spcBef>
                <a:spcPct val="50000"/>
              </a:spcBef>
            </a:pPr>
            <a:r>
              <a:rPr altLang="en-US" lang="en-US">
                <a:latin typeface="Helvetica" pitchFamily="-84" charset="0"/>
              </a:rPr>
              <a:t>physical memory space</a:t>
            </a:r>
          </a:p>
        </p:txBody>
      </p:sp>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95" name=""/>
        <p:cNvGrpSpPr/>
        <p:nvPr/>
      </p:nvGrpSpPr>
      <p:grpSpPr>
        <a:xfrm rot="0">
          <a:off x="0" y="0"/>
          <a:ext cx="0" cy="0"/>
          <a:chOff x="0" y="0"/>
          <a:chExt cx="0" cy="0"/>
        </a:xfrm>
      </p:grpSpPr>
      <p:sp>
        <p:nvSpPr>
          <p:cNvPr id="1048605" name=""/>
          <p:cNvSpPr/>
          <p:nvPr>
            <p:ph type="title" sz="full" idx="0"/>
          </p:nvPr>
        </p:nvSpPr>
        <p:spPr>
          <a:xfrm rot="0">
            <a:off x="457200" y="12541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Objectives</a:t>
            </a:r>
          </a:p>
        </p:txBody>
      </p:sp>
      <p:sp>
        <p:nvSpPr>
          <p:cNvPr id="1048606" name=""/>
          <p:cNvSpPr/>
          <p:nvPr>
            <p:ph type="body" sz="full" idx="1"/>
          </p:nvPr>
        </p:nvSpPr>
        <p:spPr>
          <a:xfrm rot="0">
            <a:off x="890587" y="1171575"/>
            <a:ext cx="6627812" cy="4440237"/>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r>
              <a:rPr altLang="en-US" lang="en-US"/>
              <a:t>To provide a detailed description of various ways of organizing memory hardware</a:t>
            </a:r>
          </a:p>
          <a:p>
            <a:r>
              <a:rPr altLang="en-US" lang="en-US"/>
              <a:t>To discuss various memory-management techniques, including paging and segmentation</a:t>
            </a:r>
          </a:p>
          <a:p>
            <a:r>
              <a:rPr altLang="en-US" lang="en-US"/>
              <a:t>To provide a detailed description of the Intel Pentium, which supports both pure segmentation and segmentation with paging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1">
  <p:cSld>
    <p:spTree>
      <p:nvGrpSpPr>
        <p:cNvPr id="168" name=""/>
        <p:cNvGrpSpPr/>
        <p:nvPr/>
      </p:nvGrpSpPr>
      <p:grpSpPr>
        <a:xfrm rot="0">
          <a:off x="0" y="0"/>
          <a:ext cx="0" cy="0"/>
          <a:chOff x="0" y="0"/>
          <a:chExt cx="0" cy="0"/>
        </a:xfrm>
      </p:grpSpPr>
      <p:sp>
        <p:nvSpPr>
          <p:cNvPr id="1048737" name=""/>
          <p:cNvSpPr/>
          <p:nvPr>
            <p:ph type="title" sz="full" idx="0"/>
          </p:nvPr>
        </p:nvSpPr>
        <p:spPr>
          <a:xfrm rot="0">
            <a:off x="777875" y="166687"/>
            <a:ext cx="790892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Segmentation Architecture </a:t>
            </a:r>
          </a:p>
        </p:txBody>
      </p:sp>
      <p:sp>
        <p:nvSpPr>
          <p:cNvPr id="1048738" name=""/>
          <p:cNvSpPr/>
          <p:nvPr>
            <p:ph type="body" sz="full" idx="1"/>
          </p:nvPr>
        </p:nvSpPr>
        <p:spPr>
          <a:xfrm rot="0">
            <a:off x="903287" y="1093787"/>
            <a:ext cx="7246937" cy="505301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tabLst>
                <a:tab algn="l" pos="1828800"/>
                <a:tab algn="ctr" pos="2855912"/>
              </a:tabLst>
            </a:pPr>
            <a:r>
              <a:rPr altLang="en-US" lang="en-US"/>
              <a:t>Logical address consists of a two tuple:</a:t>
            </a:r>
          </a:p>
          <a:p>
            <a:pPr lvl="0">
              <a:buNone/>
            </a:pPr>
            <a:r>
              <a:rPr altLang="en-US" lang="en-US"/>
              <a:t>		&lt;segment-number, offset&gt;,</a:t>
            </a:r>
          </a:p>
          <a:p>
            <a:pPr lvl="0">
              <a:buNone/>
            </a:pPr>
            <a:endParaRPr altLang="en-US" sz="800" lang="en-US"/>
          </a:p>
          <a:p>
            <a:pPr lvl="0"/>
            <a:r>
              <a:rPr altLang="en-US" b="1" lang="en-US">
                <a:solidFill>
                  <a:srgbClr val="3366FF"/>
                </a:solidFill>
              </a:rPr>
              <a:t>Segment table</a:t>
            </a:r>
            <a:r>
              <a:rPr altLang="en-US" lang="en-US">
                <a:solidFill>
                  <a:srgbClr val="3366FF"/>
                </a:solidFill>
              </a:rPr>
              <a:t> </a:t>
            </a:r>
            <a:r>
              <a:rPr altLang="en-US" lang="en-US"/>
              <a:t>– maps two-dimensional physical addresses; each table entry has:</a:t>
            </a:r>
          </a:p>
          <a:p>
            <a:pPr lvl="1"/>
            <a:r>
              <a:rPr altLang="en-US" b="1" lang="en-US">
                <a:solidFill>
                  <a:srgbClr val="3366FF"/>
                </a:solidFill>
              </a:rPr>
              <a:t>base</a:t>
            </a:r>
            <a:r>
              <a:rPr altLang="en-US" lang="en-US">
                <a:solidFill>
                  <a:srgbClr val="3366FF"/>
                </a:solidFill>
              </a:rPr>
              <a:t> </a:t>
            </a:r>
            <a:r>
              <a:rPr altLang="en-US" lang="en-US"/>
              <a:t>– contains the starting physical address where the segments reside in memory</a:t>
            </a:r>
          </a:p>
          <a:p>
            <a:pPr lvl="1"/>
            <a:r>
              <a:rPr altLang="en-US" b="1" lang="en-US">
                <a:solidFill>
                  <a:srgbClr val="3366FF"/>
                </a:solidFill>
              </a:rPr>
              <a:t>limit</a:t>
            </a:r>
            <a:r>
              <a:rPr altLang="en-US" lang="en-US">
                <a:solidFill>
                  <a:srgbClr val="3366FF"/>
                </a:solidFill>
              </a:rPr>
              <a:t> </a:t>
            </a:r>
            <a:r>
              <a:rPr altLang="en-US" lang="en-US"/>
              <a:t>– specifies the length of the segment</a:t>
            </a:r>
          </a:p>
          <a:p>
            <a:pPr lvl="1"/>
            <a:endParaRPr altLang="en-US" sz="800" lang="en-US"/>
          </a:p>
          <a:p>
            <a:pPr lvl="0"/>
            <a:r>
              <a:rPr altLang="en-US" b="1" lang="en-US">
                <a:solidFill>
                  <a:srgbClr val="3366FF"/>
                </a:solidFill>
              </a:rPr>
              <a:t>Segment-table base register (STBR)</a:t>
            </a:r>
            <a:r>
              <a:rPr altLang="en-US" lang="en-US">
                <a:solidFill>
                  <a:srgbClr val="3366FF"/>
                </a:solidFill>
              </a:rPr>
              <a:t> </a:t>
            </a:r>
            <a:r>
              <a:rPr altLang="en-US" lang="ja-JP"/>
              <a:t>points to the segment table’</a:t>
            </a:r>
            <a:r>
              <a:rPr altLang="ja-JP" lang="en-US"/>
              <a:t>s location in memory</a:t>
            </a:r>
          </a:p>
          <a:p>
            <a:pPr lvl="0"/>
            <a:endParaRPr altLang="en-US" sz="800" lang="en-US"/>
          </a:p>
          <a:p>
            <a:pPr lvl="0"/>
            <a:r>
              <a:rPr altLang="en-US" b="1" lang="en-US">
                <a:solidFill>
                  <a:srgbClr val="3366FF"/>
                </a:solidFill>
              </a:rPr>
              <a:t>Segment-table length register (STLR)</a:t>
            </a:r>
            <a:r>
              <a:rPr altLang="en-US" lang="en-US">
                <a:solidFill>
                  <a:srgbClr val="3366FF"/>
                </a:solidFill>
              </a:rPr>
              <a:t> </a:t>
            </a:r>
            <a:r>
              <a:rPr altLang="en-US" lang="en-US"/>
              <a:t>indicates number of segments used by a program;</a:t>
            </a:r>
          </a:p>
          <a:p>
            <a:pPr lvl="0">
              <a:buNone/>
            </a:pPr>
            <a:r>
              <a:rPr altLang="en-US" lang="en-US"/>
              <a:t>	                  segment number </a:t>
            </a:r>
            <a:r>
              <a:rPr altLang="en-US" b="1" i="1" lang="en-US">
                <a:solidFill>
                  <a:srgbClr val="FF0000"/>
                </a:solidFill>
              </a:rPr>
              <a:t>s</a:t>
            </a:r>
            <a:r>
              <a:rPr altLang="en-US" lang="en-US"/>
              <a:t> is legal if </a:t>
            </a:r>
            <a:r>
              <a:rPr altLang="en-US" b="1" i="1" lang="en-US">
                <a:solidFill>
                  <a:srgbClr val="FF0000"/>
                </a:solidFill>
              </a:rPr>
              <a:t>s</a:t>
            </a:r>
            <a:r>
              <a:rPr altLang="en-US" lang="en-US"/>
              <a:t> &lt; </a:t>
            </a:r>
            <a:r>
              <a:rPr altLang="en-US" b="1" lang="en-US">
                <a:solidFill>
                  <a:srgbClr val="FF0000"/>
                </a:solidFill>
              </a:rPr>
              <a:t>STLR</a:t>
            </a:r>
          </a:p>
        </p:txBody>
      </p:sp>
    </p:spTree>
  </p:cSld>
  <p:clrMapOvr>
    <a:masterClrMapping/>
  </p:clrMapOvr>
  <p:timing/>
</p:sld>
</file>

<file path=ppt/slides/slide31.xml><?xml version="1.0" encoding="utf-8"?>
<p:sld xmlns:a="http://schemas.openxmlformats.org/drawingml/2006/main" xmlns:r="http://schemas.openxmlformats.org/officeDocument/2006/relationships" xmlns:p="http://schemas.openxmlformats.org/presentationml/2006/main" showMasterSp="1">
  <p:cSld>
    <p:spTree>
      <p:nvGrpSpPr>
        <p:cNvPr id="171" name=""/>
        <p:cNvGrpSpPr/>
        <p:nvPr/>
      </p:nvGrpSpPr>
      <p:grpSpPr>
        <a:xfrm rot="0">
          <a:off x="0" y="0"/>
          <a:ext cx="0" cy="0"/>
          <a:chOff x="0" y="0"/>
          <a:chExt cx="0" cy="0"/>
        </a:xfrm>
      </p:grpSpPr>
      <p:sp>
        <p:nvSpPr>
          <p:cNvPr id="1048742" name=""/>
          <p:cNvSpPr/>
          <p:nvPr>
            <p:ph type="title" sz="full" idx="0"/>
          </p:nvPr>
        </p:nvSpPr>
        <p:spPr>
          <a:xfrm rot="0">
            <a:off x="952500" y="214312"/>
            <a:ext cx="782955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Segmentation Architecture (Cont.)</a:t>
            </a:r>
          </a:p>
        </p:txBody>
      </p:sp>
      <p:sp>
        <p:nvSpPr>
          <p:cNvPr id="1048743" name=""/>
          <p:cNvSpPr/>
          <p:nvPr>
            <p:ph type="body" sz="full" idx="1"/>
          </p:nvPr>
        </p:nvSpPr>
        <p:spPr>
          <a:xfrm rot="0">
            <a:off x="882650" y="1162050"/>
            <a:ext cx="6775450" cy="446881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Protection</a:t>
            </a:r>
          </a:p>
          <a:p>
            <a:pPr lvl="1"/>
            <a:r>
              <a:rPr altLang="en-US" lang="en-US"/>
              <a:t>With each entry in segment table associate:</a:t>
            </a:r>
          </a:p>
          <a:p>
            <a:pPr lvl="2"/>
            <a:r>
              <a:rPr altLang="en-US" lang="en-US"/>
              <a:t>validation bit = 0 </a:t>
            </a:r>
            <a:r>
              <a:rPr altLang="en-US" lang="en-US">
                <a:sym typeface="Symbol" pitchFamily="18" charset="2"/>
              </a:rPr>
              <a:t> illegal segment</a:t>
            </a:r>
          </a:p>
          <a:p>
            <a:pPr lvl="2"/>
            <a:r>
              <a:rPr altLang="en-US" lang="en-US">
                <a:sym typeface="Symbol" pitchFamily="18" charset="2"/>
              </a:rPr>
              <a:t>read/write/execute privileges</a:t>
            </a:r>
          </a:p>
          <a:p>
            <a:pPr lvl="0"/>
            <a:r>
              <a:rPr altLang="en-US" lang="en-US"/>
              <a:t>Protection bits associated with segments; code sharing occurs at segment level</a:t>
            </a:r>
          </a:p>
          <a:p>
            <a:pPr lvl="0"/>
            <a:r>
              <a:rPr altLang="en-US" lang="en-US"/>
              <a:t>Since segments vary in length, memory allocation is a dynamic storage-allocation problem</a:t>
            </a:r>
          </a:p>
          <a:p>
            <a:pPr lvl="0"/>
            <a:r>
              <a:rPr altLang="en-US" lang="en-US"/>
              <a:t>A segmentation example is shown in the following diagram</a:t>
            </a:r>
          </a:p>
        </p:txBody>
      </p:sp>
    </p:spTree>
  </p:cSld>
  <p:clrMapOvr>
    <a:masterClrMapping/>
  </p:clrMapOvr>
  <p:timing/>
</p:sld>
</file>

<file path=ppt/slides/slide32.xml><?xml version="1.0" encoding="utf-8"?>
<p:sld xmlns:a="http://schemas.openxmlformats.org/drawingml/2006/main" xmlns:r="http://schemas.openxmlformats.org/officeDocument/2006/relationships" xmlns:p="http://schemas.openxmlformats.org/presentationml/2006/main" showMasterSp="1">
  <p:cSld>
    <p:spTree>
      <p:nvGrpSpPr>
        <p:cNvPr id="174" name=""/>
        <p:cNvGrpSpPr/>
        <p:nvPr/>
      </p:nvGrpSpPr>
      <p:grpSpPr>
        <a:xfrm rot="0">
          <a:off x="0" y="0"/>
          <a:ext cx="0" cy="0"/>
          <a:chOff x="0" y="0"/>
          <a:chExt cx="0" cy="0"/>
        </a:xfrm>
      </p:grpSpPr>
      <p:sp>
        <p:nvSpPr>
          <p:cNvPr id="1048747" name=""/>
          <p:cNvSpPr/>
          <p:nvPr>
            <p:ph type="title" sz="full" idx="0"/>
          </p:nvPr>
        </p:nvSpPr>
        <p:spPr>
          <a:xfrm rot="0">
            <a:off x="457200" y="166687"/>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Segmentation Hardware</a:t>
            </a:r>
          </a:p>
        </p:txBody>
      </p:sp>
      <p:pic>
        <p:nvPicPr>
          <p:cNvPr id="2097163" name="" descr="8"/>
          <p:cNvPicPr>
            <a:picLocks/>
          </p:cNvPicPr>
          <p:nvPr/>
        </p:nvPicPr>
        <p:blipFill>
          <a:blip xmlns:r="http://schemas.openxmlformats.org/officeDocument/2006/relationships" r:embed="rId1"/>
          <a:srcRect l="0" t="0" r="0" b="0"/>
          <a:stretch>
            <a:fillRect/>
          </a:stretch>
        </p:blipFill>
        <p:spPr>
          <a:xfrm rot="0">
            <a:off x="2044700" y="1254125"/>
            <a:ext cx="5827712" cy="4089400"/>
          </a:xfrm>
          <a:prstGeom prst="rect"/>
          <a:noFill/>
          <a:ln>
            <a:noFill/>
          </a:ln>
        </p:spPr>
      </p:pic>
    </p:spTree>
  </p:cSld>
  <p:clrMapOvr>
    <a:masterClrMapping/>
  </p:clrMapOvr>
  <p:timing/>
</p:sld>
</file>

<file path=ppt/slides/slide33.xml><?xml version="1.0" encoding="utf-8"?>
<p:sld xmlns:a="http://schemas.openxmlformats.org/drawingml/2006/main" xmlns:r="http://schemas.openxmlformats.org/officeDocument/2006/relationships" xmlns:p="http://schemas.openxmlformats.org/presentationml/2006/main" showMasterSp="1">
  <p:cSld>
    <p:spTree>
      <p:nvGrpSpPr>
        <p:cNvPr id="177" name=""/>
        <p:cNvGrpSpPr/>
        <p:nvPr/>
      </p:nvGrpSpPr>
      <p:grpSpPr>
        <a:xfrm rot="0">
          <a:off x="0" y="0"/>
          <a:ext cx="0" cy="0"/>
          <a:chOff x="0" y="0"/>
          <a:chExt cx="0" cy="0"/>
        </a:xfrm>
      </p:grpSpPr>
      <p:sp>
        <p:nvSpPr>
          <p:cNvPr id="1048751" name=""/>
          <p:cNvSpPr/>
          <p:nvPr>
            <p:ph type="title" sz="full" idx="0"/>
          </p:nvPr>
        </p:nvSpPr>
        <p:spPr>
          <a:xfrm rot="0">
            <a:off x="457200" y="152400"/>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Paging</a:t>
            </a:r>
          </a:p>
        </p:txBody>
      </p:sp>
      <p:sp>
        <p:nvSpPr>
          <p:cNvPr id="1048752" name=""/>
          <p:cNvSpPr/>
          <p:nvPr>
            <p:ph type="body" sz="full" idx="1"/>
          </p:nvPr>
        </p:nvSpPr>
        <p:spPr>
          <a:xfrm rot="0">
            <a:off x="893762" y="1128712"/>
            <a:ext cx="7183437" cy="476726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Physical  address space of a process can be noncontiguous; process is allocated physical memory whenever the latter is available</a:t>
            </a:r>
          </a:p>
          <a:p>
            <a:pPr lvl="1"/>
            <a:r>
              <a:rPr altLang="en-US" lang="en-US"/>
              <a:t>Avoids external fragmentation</a:t>
            </a:r>
          </a:p>
          <a:p>
            <a:pPr lvl="1"/>
            <a:r>
              <a:rPr altLang="en-US" lang="en-US"/>
              <a:t>Avoids problem of varying sized memory chunks</a:t>
            </a:r>
          </a:p>
          <a:p>
            <a:pPr lvl="0"/>
            <a:r>
              <a:rPr altLang="en-US" lang="en-US"/>
              <a:t>Divide physical memory into fixed-sized blocks called </a:t>
            </a:r>
            <a:r>
              <a:rPr altLang="en-US" b="1" lang="en-US">
                <a:solidFill>
                  <a:srgbClr val="3366FF"/>
                </a:solidFill>
              </a:rPr>
              <a:t>frames</a:t>
            </a:r>
          </a:p>
          <a:p>
            <a:pPr lvl="1"/>
            <a:r>
              <a:rPr altLang="en-US" lang="en-US">
                <a:solidFill>
                  <a:srgbClr val="000000"/>
                </a:solidFill>
              </a:rPr>
              <a:t>Size </a:t>
            </a:r>
            <a:r>
              <a:rPr altLang="en-US" lang="en-US"/>
              <a:t>is power of 2, between 512 bytes and 16 Mbytes</a:t>
            </a:r>
          </a:p>
          <a:p>
            <a:pPr lvl="0"/>
            <a:r>
              <a:rPr altLang="en-US" lang="en-US"/>
              <a:t>Divide logical memory into blocks of same size called </a:t>
            </a:r>
            <a:r>
              <a:rPr altLang="en-US" b="1" lang="en-US">
                <a:solidFill>
                  <a:srgbClr val="3366FF"/>
                </a:solidFill>
              </a:rPr>
              <a:t>pages</a:t>
            </a:r>
          </a:p>
          <a:p>
            <a:pPr lvl="0"/>
            <a:r>
              <a:rPr altLang="en-US" lang="en-US"/>
              <a:t>Keep track of all free frames</a:t>
            </a:r>
          </a:p>
          <a:p>
            <a:pPr lvl="0"/>
            <a:r>
              <a:rPr altLang="en-US" lang="en-US"/>
              <a:t>To run a program of size </a:t>
            </a:r>
            <a:r>
              <a:rPr altLang="en-US" b="1" i="1" lang="en-US"/>
              <a:t>N</a:t>
            </a:r>
            <a:r>
              <a:rPr altLang="en-US" i="1" lang="en-US"/>
              <a:t> </a:t>
            </a:r>
            <a:r>
              <a:rPr altLang="en-US" lang="en-US"/>
              <a:t>pages, need to find </a:t>
            </a:r>
            <a:r>
              <a:rPr altLang="en-US" b="1" i="1" lang="en-US"/>
              <a:t>N</a:t>
            </a:r>
            <a:r>
              <a:rPr altLang="en-US" lang="en-US"/>
              <a:t> free frames and load program</a:t>
            </a:r>
          </a:p>
          <a:p>
            <a:pPr lvl="0"/>
            <a:r>
              <a:rPr altLang="en-US" lang="en-US"/>
              <a:t>Set up a </a:t>
            </a:r>
            <a:r>
              <a:rPr altLang="en-US" b="1" lang="en-US">
                <a:solidFill>
                  <a:srgbClr val="3366FF"/>
                </a:solidFill>
              </a:rPr>
              <a:t>page table</a:t>
            </a:r>
            <a:r>
              <a:rPr altLang="en-US" lang="en-US"/>
              <a:t> to translate logical to physical addresses</a:t>
            </a:r>
          </a:p>
          <a:p>
            <a:pPr lvl="0"/>
            <a:r>
              <a:rPr altLang="en-US" lang="en-US"/>
              <a:t>Backing store likewise split into pages</a:t>
            </a:r>
          </a:p>
          <a:p>
            <a:pPr lvl="0"/>
            <a:r>
              <a:rPr altLang="en-US" lang="en-US"/>
              <a:t>Still have Internal fragmentation</a:t>
            </a:r>
          </a:p>
        </p:txBody>
      </p:sp>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showMasterSp="1">
  <p:cSld>
    <p:spTree>
      <p:nvGrpSpPr>
        <p:cNvPr id="180" name=""/>
        <p:cNvGrpSpPr/>
        <p:nvPr/>
      </p:nvGrpSpPr>
      <p:grpSpPr>
        <a:xfrm rot="0">
          <a:off x="0" y="0"/>
          <a:ext cx="0" cy="0"/>
          <a:chOff x="0" y="0"/>
          <a:chExt cx="0" cy="0"/>
        </a:xfrm>
      </p:grpSpPr>
      <p:sp>
        <p:nvSpPr>
          <p:cNvPr id="1048756" name=""/>
          <p:cNvSpPr/>
          <p:nvPr>
            <p:ph type="title" sz="full" idx="0"/>
          </p:nvPr>
        </p:nvSpPr>
        <p:spPr>
          <a:xfrm rot="0">
            <a:off x="846137" y="152400"/>
            <a:ext cx="7840662"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Address Translation Scheme</a:t>
            </a:r>
          </a:p>
        </p:txBody>
      </p:sp>
      <p:sp>
        <p:nvSpPr>
          <p:cNvPr id="1048757" name=""/>
          <p:cNvSpPr/>
          <p:nvPr>
            <p:ph type="body" sz="full" idx="1"/>
          </p:nvPr>
        </p:nvSpPr>
        <p:spPr>
          <a:xfrm rot="0">
            <a:off x="841375" y="1125537"/>
            <a:ext cx="7299325" cy="4483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Address generated by CPU is divided into:</a:t>
            </a:r>
          </a:p>
          <a:p>
            <a:pPr lvl="1"/>
            <a:r>
              <a:rPr altLang="en-US" b="1" lang="en-US">
                <a:solidFill>
                  <a:srgbClr val="3366FF"/>
                </a:solidFill>
              </a:rPr>
              <a:t>Page number </a:t>
            </a:r>
            <a:r>
              <a:rPr altLang="en-US" lang="en-US"/>
              <a:t>(</a:t>
            </a:r>
            <a:r>
              <a:rPr altLang="en-US" b="1" i="1" lang="en-US">
                <a:solidFill>
                  <a:srgbClr val="3366FF"/>
                </a:solidFill>
              </a:rPr>
              <a:t>p</a:t>
            </a:r>
            <a:r>
              <a:rPr altLang="en-US" lang="en-US"/>
              <a:t>)</a:t>
            </a:r>
            <a:r>
              <a:rPr altLang="en-US" lang="en-US">
                <a:solidFill>
                  <a:srgbClr val="3366FF"/>
                </a:solidFill>
              </a:rPr>
              <a:t> </a:t>
            </a:r>
            <a:r>
              <a:rPr altLang="en-US" lang="en-US"/>
              <a:t>– used as an index into a </a:t>
            </a:r>
            <a:r>
              <a:rPr altLang="en-US" b="1" lang="en-US">
                <a:solidFill>
                  <a:srgbClr val="3366FF"/>
                </a:solidFill>
              </a:rPr>
              <a:t>page table </a:t>
            </a:r>
            <a:r>
              <a:rPr altLang="en-US" lang="en-US"/>
              <a:t>which contains base address of each page in physical memory</a:t>
            </a:r>
          </a:p>
          <a:p>
            <a:pPr lvl="1"/>
            <a:r>
              <a:rPr altLang="en-US" b="1" lang="en-US">
                <a:solidFill>
                  <a:srgbClr val="3366FF"/>
                </a:solidFill>
              </a:rPr>
              <a:t>Page offset </a:t>
            </a:r>
            <a:r>
              <a:rPr altLang="en-US" lang="en-US"/>
              <a:t>(</a:t>
            </a:r>
            <a:r>
              <a:rPr altLang="en-US" b="1" i="1" lang="en-US">
                <a:solidFill>
                  <a:srgbClr val="3366FF"/>
                </a:solidFill>
              </a:rPr>
              <a:t>d</a:t>
            </a:r>
            <a:r>
              <a:rPr altLang="en-US" lang="en-US"/>
              <a:t>)</a:t>
            </a:r>
            <a:r>
              <a:rPr altLang="en-US" lang="en-US">
                <a:solidFill>
                  <a:srgbClr val="3366FF"/>
                </a:solidFill>
              </a:rPr>
              <a:t> </a:t>
            </a:r>
            <a:r>
              <a:rPr altLang="en-US" lang="en-US"/>
              <a:t>– combined with base address to define the physical memory address that is sent to the memory unit</a:t>
            </a:r>
          </a:p>
          <a:p>
            <a:pPr lvl="1"/>
            <a:endParaRPr altLang="en-US" lang="en-US"/>
          </a:p>
          <a:p>
            <a:pPr lvl="1"/>
            <a:endParaRPr altLang="en-US" lang="en-US"/>
          </a:p>
          <a:p>
            <a:pPr lvl="1">
              <a:buNone/>
            </a:pPr>
            <a:endParaRPr altLang="en-US" lang="en-US"/>
          </a:p>
          <a:p>
            <a:pPr lvl="1"/>
            <a:endParaRPr altLang="en-US" lang="en-US"/>
          </a:p>
          <a:p>
            <a:pPr lvl="1"/>
            <a:r>
              <a:rPr altLang="en-US" lang="en-US"/>
              <a:t>For given logical address space 2</a:t>
            </a:r>
            <a:r>
              <a:rPr altLang="en-US" baseline="30000" i="1" lang="en-US"/>
              <a:t>m </a:t>
            </a:r>
            <a:r>
              <a:rPr altLang="en-US" lang="en-US"/>
              <a:t>and page size</a:t>
            </a:r>
            <a:r>
              <a:rPr altLang="en-US" baseline="30000" lang="en-US"/>
              <a:t> </a:t>
            </a:r>
            <a:r>
              <a:rPr altLang="en-US" i="1" lang="en-US"/>
              <a:t>2</a:t>
            </a:r>
            <a:r>
              <a:rPr altLang="en-US" baseline="30000" lang="en-US"/>
              <a:t>n</a:t>
            </a:r>
          </a:p>
        </p:txBody>
      </p:sp>
      <p:pic>
        <p:nvPicPr>
          <p:cNvPr id="2097164" name=""/>
          <p:cNvPicPr>
            <a:picLocks/>
          </p:cNvPicPr>
          <p:nvPr/>
        </p:nvPicPr>
        <p:blipFill>
          <a:blip xmlns:r="http://schemas.openxmlformats.org/officeDocument/2006/relationships" r:embed="rId1"/>
          <a:srcRect l="0" t="0" r="0" b="0"/>
          <a:stretch>
            <a:fillRect/>
          </a:stretch>
        </p:blipFill>
        <p:spPr>
          <a:xfrm rot="0">
            <a:off x="2900362" y="2882900"/>
            <a:ext cx="3343275" cy="1228725"/>
          </a:xfrm>
          <a:prstGeom prst="rect"/>
          <a:noFill/>
          <a:ln>
            <a:noFill/>
          </a:ln>
        </p:spPr>
      </p:pic>
    </p:spTree>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showMasterSp="1">
  <p:cSld>
    <p:spTree>
      <p:nvGrpSpPr>
        <p:cNvPr id="183" name=""/>
        <p:cNvGrpSpPr/>
        <p:nvPr/>
      </p:nvGrpSpPr>
      <p:grpSpPr>
        <a:xfrm rot="0">
          <a:off x="0" y="0"/>
          <a:ext cx="0" cy="0"/>
          <a:chOff x="0" y="0"/>
          <a:chExt cx="0" cy="0"/>
        </a:xfrm>
      </p:grpSpPr>
      <p:sp>
        <p:nvSpPr>
          <p:cNvPr id="1048761" name=""/>
          <p:cNvSpPr/>
          <p:nvPr>
            <p:ph type="title" sz="full" idx="0"/>
          </p:nvPr>
        </p:nvSpPr>
        <p:spPr>
          <a:xfrm rot="0">
            <a:off x="749300" y="120650"/>
            <a:ext cx="79375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Paging Hardware</a:t>
            </a:r>
          </a:p>
        </p:txBody>
      </p:sp>
      <p:pic>
        <p:nvPicPr>
          <p:cNvPr id="2097165" name="" descr="8"/>
          <p:cNvPicPr>
            <a:picLocks/>
          </p:cNvPicPr>
          <p:nvPr/>
        </p:nvPicPr>
        <p:blipFill>
          <a:blip xmlns:r="http://schemas.openxmlformats.org/officeDocument/2006/relationships" r:embed="rId1"/>
          <a:srcRect l="0" t="0" r="0" b="0"/>
          <a:stretch>
            <a:fillRect/>
          </a:stretch>
        </p:blipFill>
        <p:spPr>
          <a:xfrm rot="0">
            <a:off x="1655762" y="1128712"/>
            <a:ext cx="6226175" cy="3714750"/>
          </a:xfrm>
          <a:prstGeom prst="rect"/>
          <a:noFill/>
          <a:ln>
            <a:noFill/>
          </a:ln>
        </p:spPr>
      </p:pic>
    </p:spTree>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showMasterSp="1">
  <p:cSld>
    <p:spTree>
      <p:nvGrpSpPr>
        <p:cNvPr id="186" name=""/>
        <p:cNvGrpSpPr/>
        <p:nvPr/>
      </p:nvGrpSpPr>
      <p:grpSpPr>
        <a:xfrm rot="0">
          <a:off x="0" y="0"/>
          <a:ext cx="0" cy="0"/>
          <a:chOff x="0" y="0"/>
          <a:chExt cx="0" cy="0"/>
        </a:xfrm>
      </p:grpSpPr>
      <p:sp>
        <p:nvSpPr>
          <p:cNvPr id="1048765" name=""/>
          <p:cNvSpPr/>
          <p:nvPr>
            <p:ph type="title" sz="full" idx="0"/>
          </p:nvPr>
        </p:nvSpPr>
        <p:spPr>
          <a:xfrm rot="0">
            <a:off x="946150" y="46037"/>
            <a:ext cx="8229600" cy="644525"/>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400" lang="en-US"/>
              <a:t>Paging Model of Logical and  Physical Memory</a:t>
            </a:r>
          </a:p>
        </p:txBody>
      </p:sp>
      <p:pic>
        <p:nvPicPr>
          <p:cNvPr id="2097166" name=""/>
          <p:cNvPicPr>
            <a:picLocks/>
          </p:cNvPicPr>
          <p:nvPr/>
        </p:nvPicPr>
        <p:blipFill>
          <a:blip xmlns:r="http://schemas.openxmlformats.org/officeDocument/2006/relationships" r:embed="rId1"/>
          <a:srcRect l="0" t="0" r="0" b="0"/>
          <a:stretch>
            <a:fillRect/>
          </a:stretch>
        </p:blipFill>
        <p:spPr>
          <a:xfrm rot="0">
            <a:off x="1928812" y="1203325"/>
            <a:ext cx="4938712" cy="4613275"/>
          </a:xfrm>
          <a:prstGeom prst="rect"/>
          <a:noFill/>
          <a:ln>
            <a:noFill/>
          </a:ln>
        </p:spPr>
      </p:pic>
    </p:spTree>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showMasterSp="1">
  <p:cSld>
    <p:spTree>
      <p:nvGrpSpPr>
        <p:cNvPr id="189" name=""/>
        <p:cNvGrpSpPr/>
        <p:nvPr/>
      </p:nvGrpSpPr>
      <p:grpSpPr>
        <a:xfrm rot="0">
          <a:off x="0" y="0"/>
          <a:ext cx="0" cy="0"/>
          <a:chOff x="0" y="0"/>
          <a:chExt cx="0" cy="0"/>
        </a:xfrm>
      </p:grpSpPr>
      <p:sp>
        <p:nvSpPr>
          <p:cNvPr id="1048769" name=""/>
          <p:cNvSpPr/>
          <p:nvPr>
            <p:ph type="title" sz="full" idx="0"/>
          </p:nvPr>
        </p:nvSpPr>
        <p:spPr>
          <a:xfrm rot="0">
            <a:off x="485775" y="87312"/>
            <a:ext cx="8077200" cy="609600"/>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Paging Example</a:t>
            </a:r>
          </a:p>
        </p:txBody>
      </p:sp>
      <p:sp>
        <p:nvSpPr>
          <p:cNvPr id="1048770" name=""/>
          <p:cNvSpPr txBox="1"/>
          <p:nvPr/>
        </p:nvSpPr>
        <p:spPr>
          <a:xfrm rot="0">
            <a:off x="1646237" y="5586412"/>
            <a:ext cx="6003925" cy="338137"/>
          </a:xfrm>
          <a:prstGeom prst="rect"/>
          <a:noFill/>
          <a:ln>
            <a:noFill/>
          </a:ln>
        </p:spPr>
        <p:txBody>
          <a:bodyPr bIns="45718" lIns="91435" rIns="91435" tIns="45718">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lvl="0">
              <a:spcBef>
                <a:spcPct val="50000"/>
              </a:spcBef>
            </a:pPr>
            <a:r>
              <a:rPr altLang="en-US" sz="1600" i="1" lang="en-US">
                <a:latin typeface="Helvetica" pitchFamily="-84" charset="0"/>
              </a:rPr>
              <a:t>n</a:t>
            </a:r>
            <a:r>
              <a:rPr altLang="en-US" sz="1600" lang="en-US">
                <a:latin typeface="Helvetica" pitchFamily="-84" charset="0"/>
              </a:rPr>
              <a:t>=2 and </a:t>
            </a:r>
            <a:r>
              <a:rPr altLang="en-US" sz="1600" i="1" lang="en-US">
                <a:latin typeface="Helvetica" pitchFamily="-84" charset="0"/>
              </a:rPr>
              <a:t>m</a:t>
            </a:r>
            <a:r>
              <a:rPr altLang="en-US" sz="1600" lang="en-US">
                <a:latin typeface="Helvetica" pitchFamily="-84" charset="0"/>
              </a:rPr>
              <a:t>=4   32-byte memory and 4-byte pages</a:t>
            </a:r>
          </a:p>
        </p:txBody>
      </p:sp>
      <p:pic>
        <p:nvPicPr>
          <p:cNvPr id="2097167" name=""/>
          <p:cNvPicPr>
            <a:picLocks/>
          </p:cNvPicPr>
          <p:nvPr/>
        </p:nvPicPr>
        <p:blipFill>
          <a:blip xmlns:r="http://schemas.openxmlformats.org/officeDocument/2006/relationships" r:embed="rId1"/>
          <a:srcRect l="0" t="0" r="0" b="0"/>
          <a:stretch>
            <a:fillRect/>
          </a:stretch>
        </p:blipFill>
        <p:spPr>
          <a:xfrm rot="0">
            <a:off x="2755900" y="1243012"/>
            <a:ext cx="3384550" cy="4217987"/>
          </a:xfrm>
          <a:prstGeom prst="rect"/>
          <a:noFill/>
          <a:ln>
            <a:noFill/>
          </a:ln>
        </p:spPr>
      </p:pic>
    </p:spTree>
  </p:cSld>
  <p:clrMapOvr>
    <a:masterClrMapping/>
  </p:clrMapOvr>
  <p:timing/>
</p:sld>
</file>

<file path=ppt/slides/slide38.xml><?xml version="1.0" encoding="utf-8"?>
<p:sld xmlns:a="http://schemas.openxmlformats.org/drawingml/2006/main" xmlns:r="http://schemas.openxmlformats.org/officeDocument/2006/relationships" xmlns:p="http://schemas.openxmlformats.org/presentationml/2006/main" showMasterSp="1">
  <p:cSld>
    <p:spTree>
      <p:nvGrpSpPr>
        <p:cNvPr id="192" name=""/>
        <p:cNvGrpSpPr/>
        <p:nvPr/>
      </p:nvGrpSpPr>
      <p:grpSpPr>
        <a:xfrm rot="0">
          <a:off x="0" y="0"/>
          <a:ext cx="0" cy="0"/>
          <a:chOff x="0" y="0"/>
          <a:chExt cx="0" cy="0"/>
        </a:xfrm>
      </p:grpSpPr>
      <p:sp>
        <p:nvSpPr>
          <p:cNvPr id="1048774" name=""/>
          <p:cNvSpPr/>
          <p:nvPr>
            <p:ph type="title" sz="full" idx="0"/>
          </p:nvPr>
        </p:nvSpPr>
        <p:spPr>
          <a:xfrm rot="0">
            <a:off x="488950" y="120650"/>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r>
              <a:rPr altLang="en-US" lang="en-US"/>
              <a:t>Paging (Cont.)</a:t>
            </a:r>
          </a:p>
        </p:txBody>
      </p:sp>
      <p:sp>
        <p:nvSpPr>
          <p:cNvPr id="1048775" name=""/>
          <p:cNvSpPr/>
          <p:nvPr>
            <p:ph sz="full" idx="1"/>
          </p:nvPr>
        </p:nvSpPr>
        <p:spPr>
          <a:xfrm rot="0">
            <a:off x="931862" y="1138237"/>
            <a:ext cx="8337550" cy="4821237"/>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Calculating internal fragmentation</a:t>
            </a:r>
          </a:p>
          <a:p>
            <a:pPr lvl="1"/>
            <a:r>
              <a:rPr altLang="en-US" lang="en-US"/>
              <a:t>Page size = 2,048 bytes</a:t>
            </a:r>
          </a:p>
          <a:p>
            <a:pPr lvl="1"/>
            <a:r>
              <a:rPr altLang="en-US" lang="en-US"/>
              <a:t>Process size = 72,766 bytes</a:t>
            </a:r>
          </a:p>
          <a:p>
            <a:pPr lvl="1"/>
            <a:r>
              <a:rPr altLang="en-US" lang="en-US"/>
              <a:t>35 pages + 1,086 bytes</a:t>
            </a:r>
          </a:p>
          <a:p>
            <a:pPr lvl="1"/>
            <a:r>
              <a:rPr altLang="en-US" lang="en-US"/>
              <a:t>Internal fragmentation of 2,048 - 1,086 = 962 bytes</a:t>
            </a:r>
          </a:p>
          <a:p>
            <a:pPr lvl="1"/>
            <a:r>
              <a:rPr altLang="en-US" lang="en-US"/>
              <a:t>Worst case fragmentation = 1 frame – 1 byte</a:t>
            </a:r>
          </a:p>
          <a:p>
            <a:pPr lvl="1"/>
            <a:r>
              <a:rPr altLang="en-US" lang="en-US"/>
              <a:t>On average fragmentation = 1 / 2 frame size</a:t>
            </a:r>
          </a:p>
          <a:p>
            <a:pPr lvl="1"/>
            <a:r>
              <a:rPr altLang="en-US" lang="en-US"/>
              <a:t>So small frame sizes desirable?</a:t>
            </a:r>
          </a:p>
          <a:p>
            <a:pPr lvl="1"/>
            <a:r>
              <a:rPr altLang="en-US" lang="en-US"/>
              <a:t>But each page table entry takes memory to track</a:t>
            </a:r>
          </a:p>
          <a:p>
            <a:pPr lvl="1"/>
            <a:r>
              <a:rPr altLang="en-US" lang="en-US"/>
              <a:t>Page sizes growing over time</a:t>
            </a:r>
          </a:p>
          <a:p>
            <a:pPr lvl="2"/>
            <a:r>
              <a:rPr altLang="en-US" lang="en-US"/>
              <a:t>Solaris supports two page sizes – 8 KB and 4 MB</a:t>
            </a:r>
          </a:p>
          <a:p>
            <a:pPr lvl="0"/>
            <a:r>
              <a:rPr altLang="en-US" lang="en-US"/>
              <a:t>Process view and physical memory now very different</a:t>
            </a:r>
          </a:p>
          <a:p>
            <a:pPr lvl="0"/>
            <a:r>
              <a:rPr altLang="en-US" lang="en-US"/>
              <a:t>By implementation process can only access its own memory</a:t>
            </a:r>
          </a:p>
        </p:txBody>
      </p:sp>
    </p:spTree>
  </p:cSld>
  <p:clrMapOvr>
    <a:masterClrMapping/>
  </p:clrMapOvr>
  <p:timing/>
</p:sld>
</file>

<file path=ppt/slides/slide39.xml><?xml version="1.0" encoding="utf-8"?>
<p:sld xmlns:a="http://schemas.openxmlformats.org/drawingml/2006/main" xmlns:r="http://schemas.openxmlformats.org/officeDocument/2006/relationships" xmlns:p="http://schemas.openxmlformats.org/presentationml/2006/main" showMasterSp="1">
  <p:cSld>
    <p:spTree>
      <p:nvGrpSpPr>
        <p:cNvPr id="193" name=""/>
        <p:cNvGrpSpPr/>
        <p:nvPr/>
      </p:nvGrpSpPr>
      <p:grpSpPr>
        <a:xfrm rot="0">
          <a:off x="0" y="0"/>
          <a:ext cx="0" cy="0"/>
          <a:chOff x="0" y="0"/>
          <a:chExt cx="0" cy="0"/>
        </a:xfrm>
      </p:grpSpPr>
      <p:sp>
        <p:nvSpPr>
          <p:cNvPr id="1048776" name=""/>
          <p:cNvSpPr/>
          <p:nvPr>
            <p:ph type="title" sz="full" idx="0"/>
          </p:nvPr>
        </p:nvSpPr>
        <p:spPr>
          <a:xfrm rot="0">
            <a:off x="457200" y="152400"/>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Free Frames</a:t>
            </a:r>
          </a:p>
        </p:txBody>
      </p:sp>
      <p:sp>
        <p:nvSpPr>
          <p:cNvPr id="1048777" name=""/>
          <p:cNvSpPr txBox="1"/>
          <p:nvPr/>
        </p:nvSpPr>
        <p:spPr>
          <a:xfrm rot="0">
            <a:off x="1928812" y="5721350"/>
            <a:ext cx="1901825" cy="369887"/>
          </a:xfrm>
          <a:prstGeom prst="rect"/>
          <a:noFill/>
          <a:ln>
            <a:noFill/>
          </a:ln>
        </p:spPr>
        <p:txBody>
          <a:bodyPr anchor="ctr" bIns="45718" lIns="91435" rIns="91435" tIns="45718"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spcBef>
                <a:spcPct val="50000"/>
              </a:spcBef>
            </a:pPr>
            <a:r>
              <a:rPr altLang="en-US" lang="en-US">
                <a:latin typeface="Helvetica" pitchFamily="-84" charset="0"/>
              </a:rPr>
              <a:t>Before allocation</a:t>
            </a:r>
          </a:p>
        </p:txBody>
      </p:sp>
      <p:sp>
        <p:nvSpPr>
          <p:cNvPr id="1048778" name=""/>
          <p:cNvSpPr txBox="1"/>
          <p:nvPr/>
        </p:nvSpPr>
        <p:spPr>
          <a:xfrm rot="0">
            <a:off x="5343525" y="5734050"/>
            <a:ext cx="1711325" cy="369887"/>
          </a:xfrm>
          <a:prstGeom prst="rect"/>
          <a:noFill/>
          <a:ln>
            <a:noFill/>
          </a:ln>
        </p:spPr>
        <p:txBody>
          <a:bodyPr anchor="ctr" bIns="45718" lIns="91435" rIns="91435" tIns="45718"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algn="ctr" lvl="0">
              <a:spcBef>
                <a:spcPct val="50000"/>
              </a:spcBef>
            </a:pPr>
            <a:r>
              <a:rPr altLang="en-US" lang="en-US">
                <a:latin typeface="Helvetica" pitchFamily="-84" charset="0"/>
              </a:rPr>
              <a:t>After allocation</a:t>
            </a:r>
          </a:p>
        </p:txBody>
      </p:sp>
      <p:pic>
        <p:nvPicPr>
          <p:cNvPr id="2097168" name=""/>
          <p:cNvPicPr>
            <a:picLocks/>
          </p:cNvPicPr>
          <p:nvPr/>
        </p:nvPicPr>
        <p:blipFill>
          <a:blip xmlns:r="http://schemas.openxmlformats.org/officeDocument/2006/relationships" r:embed="rId1"/>
          <a:srcRect l="0" t="0" r="0" b="0"/>
          <a:stretch>
            <a:fillRect/>
          </a:stretch>
        </p:blipFill>
        <p:spPr>
          <a:xfrm rot="0">
            <a:off x="1825625" y="1244600"/>
            <a:ext cx="5903912" cy="4235450"/>
          </a:xfrm>
          <a:prstGeom prst="rect"/>
          <a:noFill/>
          <a:ln>
            <a:noFill/>
          </a:ln>
        </p:spPr>
      </p:pic>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showMasterSp="1">
  <p:cSld>
    <p:spTree>
      <p:nvGrpSpPr>
        <p:cNvPr id="98" name=""/>
        <p:cNvGrpSpPr/>
        <p:nvPr/>
      </p:nvGrpSpPr>
      <p:grpSpPr>
        <a:xfrm rot="0">
          <a:off x="0" y="0"/>
          <a:ext cx="0" cy="0"/>
          <a:chOff x="0" y="0"/>
          <a:chExt cx="0" cy="0"/>
        </a:xfrm>
      </p:grpSpPr>
      <p:sp>
        <p:nvSpPr>
          <p:cNvPr id="1048610" name=""/>
          <p:cNvSpPr/>
          <p:nvPr>
            <p:ph type="title" sz="full" idx="0"/>
          </p:nvPr>
        </p:nvSpPr>
        <p:spPr>
          <a:xfrm rot="0">
            <a:off x="1060450" y="163512"/>
            <a:ext cx="6764337"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Background</a:t>
            </a:r>
          </a:p>
        </p:txBody>
      </p:sp>
      <p:sp>
        <p:nvSpPr>
          <p:cNvPr id="1048611" name=""/>
          <p:cNvSpPr/>
          <p:nvPr>
            <p:ph type="body" sz="full" idx="1"/>
          </p:nvPr>
        </p:nvSpPr>
        <p:spPr>
          <a:xfrm rot="0">
            <a:off x="863600" y="1250950"/>
            <a:ext cx="6578600" cy="4483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Program must be brought (from disk)  into memory and placed within a process for it to be run</a:t>
            </a:r>
          </a:p>
          <a:p>
            <a:pPr lvl="0"/>
            <a:r>
              <a:rPr altLang="en-US" lang="en-US"/>
              <a:t>Main memory and registers are only storage CPU can access directly</a:t>
            </a:r>
          </a:p>
          <a:p>
            <a:pPr lvl="0"/>
            <a:r>
              <a:rPr altLang="en-US" lang="en-US"/>
              <a:t>Memory unit only sees a stream of addresses + read requests, or address + data and write requests</a:t>
            </a:r>
          </a:p>
          <a:p>
            <a:pPr lvl="0"/>
            <a:r>
              <a:rPr altLang="en-US" lang="en-US"/>
              <a:t>Register access in one CPU clock (or less)</a:t>
            </a:r>
          </a:p>
          <a:p>
            <a:pPr lvl="0"/>
            <a:r>
              <a:rPr altLang="en-US" lang="en-US"/>
              <a:t>Main memory can take many cycles, causing a </a:t>
            </a:r>
            <a:r>
              <a:rPr altLang="en-US" b="1" lang="en-US">
                <a:solidFill>
                  <a:srgbClr val="3366FF"/>
                </a:solidFill>
              </a:rPr>
              <a:t>stall</a:t>
            </a:r>
          </a:p>
          <a:p>
            <a:pPr lvl="0"/>
            <a:r>
              <a:rPr altLang="en-US" b="1" lang="en-US">
                <a:solidFill>
                  <a:srgbClr val="3366FF"/>
                </a:solidFill>
              </a:rPr>
              <a:t>Cache</a:t>
            </a:r>
            <a:r>
              <a:rPr altLang="en-US" lang="en-US">
                <a:solidFill>
                  <a:srgbClr val="3366FF"/>
                </a:solidFill>
              </a:rPr>
              <a:t> </a:t>
            </a:r>
            <a:r>
              <a:rPr altLang="en-US" lang="en-US"/>
              <a:t>sits between main memory and CPU registers</a:t>
            </a:r>
          </a:p>
          <a:p>
            <a:pPr lvl="0"/>
            <a:r>
              <a:rPr altLang="en-US" lang="en-US"/>
              <a:t>Protection of memory required to ensure correct operation</a:t>
            </a:r>
          </a:p>
          <a:p>
            <a:pPr lvl="0">
              <a:buNone/>
            </a:pPr>
            <a:endParaRPr altLang="en-US" b="1" lang="en-US"/>
          </a:p>
        </p:txBody>
      </p:sp>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showMasterSp="1">
  <p:cSld>
    <p:spTree>
      <p:nvGrpSpPr>
        <p:cNvPr id="196" name=""/>
        <p:cNvGrpSpPr/>
        <p:nvPr/>
      </p:nvGrpSpPr>
      <p:grpSpPr>
        <a:xfrm rot="0">
          <a:off x="0" y="0"/>
          <a:ext cx="0" cy="0"/>
          <a:chOff x="0" y="0"/>
          <a:chExt cx="0" cy="0"/>
        </a:xfrm>
      </p:grpSpPr>
      <p:sp>
        <p:nvSpPr>
          <p:cNvPr id="1048782" name=""/>
          <p:cNvSpPr/>
          <p:nvPr>
            <p:ph type="title" sz="full" idx="0"/>
          </p:nvPr>
        </p:nvSpPr>
        <p:spPr>
          <a:xfrm rot="0">
            <a:off x="646112" y="198437"/>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Implementation of Page Table</a:t>
            </a:r>
          </a:p>
        </p:txBody>
      </p:sp>
      <p:sp>
        <p:nvSpPr>
          <p:cNvPr id="1048783" name=""/>
          <p:cNvSpPr/>
          <p:nvPr>
            <p:ph type="body" sz="full" idx="1"/>
          </p:nvPr>
        </p:nvSpPr>
        <p:spPr>
          <a:xfrm rot="0">
            <a:off x="873125" y="1146175"/>
            <a:ext cx="6797675" cy="46863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Page table is kept in main memory</a:t>
            </a:r>
          </a:p>
          <a:p>
            <a:pPr lvl="0"/>
            <a:r>
              <a:rPr altLang="en-US" b="1" lang="en-US">
                <a:solidFill>
                  <a:srgbClr val="3366FF"/>
                </a:solidFill>
              </a:rPr>
              <a:t>Page-table base register </a:t>
            </a:r>
            <a:r>
              <a:rPr altLang="en-US" lang="en-US"/>
              <a:t>(</a:t>
            </a:r>
            <a:r>
              <a:rPr altLang="en-US" b="1" lang="en-US">
                <a:solidFill>
                  <a:srgbClr val="3366FF"/>
                </a:solidFill>
              </a:rPr>
              <a:t>PTBR</a:t>
            </a:r>
            <a:r>
              <a:rPr altLang="en-US" lang="en-US"/>
              <a:t>)</a:t>
            </a:r>
            <a:r>
              <a:rPr altLang="en-US" lang="en-US">
                <a:solidFill>
                  <a:srgbClr val="3366FF"/>
                </a:solidFill>
              </a:rPr>
              <a:t> </a:t>
            </a:r>
            <a:r>
              <a:rPr altLang="en-US" lang="en-US"/>
              <a:t>points to the page table</a:t>
            </a:r>
          </a:p>
          <a:p>
            <a:pPr lvl="0"/>
            <a:r>
              <a:rPr altLang="en-US" b="1" lang="en-US">
                <a:solidFill>
                  <a:srgbClr val="3366FF"/>
                </a:solidFill>
              </a:rPr>
              <a:t>Page-table length register </a:t>
            </a:r>
            <a:r>
              <a:rPr altLang="en-US" lang="en-US"/>
              <a:t>(</a:t>
            </a:r>
            <a:r>
              <a:rPr altLang="en-US" b="1" lang="en-US">
                <a:solidFill>
                  <a:srgbClr val="3366FF"/>
                </a:solidFill>
              </a:rPr>
              <a:t>PTLR</a:t>
            </a:r>
            <a:r>
              <a:rPr altLang="en-US" lang="en-US"/>
              <a:t>)</a:t>
            </a:r>
            <a:r>
              <a:rPr altLang="en-US" lang="en-US">
                <a:solidFill>
                  <a:srgbClr val="3366FF"/>
                </a:solidFill>
              </a:rPr>
              <a:t> </a:t>
            </a:r>
            <a:r>
              <a:rPr altLang="en-US" lang="en-US"/>
              <a:t>indicates size of the page table</a:t>
            </a:r>
          </a:p>
          <a:p>
            <a:pPr lvl="0"/>
            <a:r>
              <a:rPr altLang="en-US" lang="en-US"/>
              <a:t>In this scheme every data/instruction access requires two memory accesses</a:t>
            </a:r>
          </a:p>
          <a:p>
            <a:pPr lvl="1"/>
            <a:r>
              <a:rPr altLang="en-US" lang="en-US"/>
              <a:t>One for the page table and one for the data / instruction</a:t>
            </a:r>
          </a:p>
          <a:p>
            <a:pPr lvl="0"/>
            <a:r>
              <a:rPr altLang="en-US" lang="en-US"/>
              <a:t>The two memory access problem can be solved by the use of a special fast-lookup hardware cache called </a:t>
            </a:r>
            <a:r>
              <a:rPr altLang="en-US" b="1" lang="en-US">
                <a:solidFill>
                  <a:srgbClr val="3366FF"/>
                </a:solidFill>
              </a:rPr>
              <a:t>associative memory </a:t>
            </a:r>
            <a:r>
              <a:rPr altLang="en-US" lang="en-US"/>
              <a:t>or </a:t>
            </a:r>
            <a:r>
              <a:rPr altLang="en-US" b="1" lang="en-US">
                <a:solidFill>
                  <a:srgbClr val="3366FF"/>
                </a:solidFill>
              </a:rPr>
              <a:t>translation look-aside buffers </a:t>
            </a:r>
            <a:r>
              <a:rPr altLang="en-US" lang="en-US"/>
              <a:t>(</a:t>
            </a:r>
            <a:r>
              <a:rPr altLang="en-US" b="1" lang="en-US">
                <a:solidFill>
                  <a:srgbClr val="3366FF"/>
                </a:solidFill>
              </a:rPr>
              <a:t>TLBs</a:t>
            </a:r>
            <a:r>
              <a:rPr altLang="en-US" lang="en-US"/>
              <a:t>)</a:t>
            </a:r>
          </a:p>
        </p:txBody>
      </p:sp>
    </p:spTree>
  </p:cSld>
  <p:clrMapOvr>
    <a:masterClrMapping/>
  </p:clrMapOvr>
  <p:timing/>
</p:sld>
</file>

<file path=ppt/slides/slide41.xml><?xml version="1.0" encoding="utf-8"?>
<p:sld xmlns:a="http://schemas.openxmlformats.org/drawingml/2006/main" xmlns:r="http://schemas.openxmlformats.org/officeDocument/2006/relationships" xmlns:p="http://schemas.openxmlformats.org/presentationml/2006/main" showMasterSp="1">
  <p:cSld>
    <p:spTree>
      <p:nvGrpSpPr>
        <p:cNvPr id="199" name=""/>
        <p:cNvGrpSpPr/>
        <p:nvPr/>
      </p:nvGrpSpPr>
      <p:grpSpPr>
        <a:xfrm rot="0">
          <a:off x="0" y="0"/>
          <a:ext cx="0" cy="0"/>
          <a:chOff x="0" y="0"/>
          <a:chExt cx="0" cy="0"/>
        </a:xfrm>
      </p:grpSpPr>
      <p:sp>
        <p:nvSpPr>
          <p:cNvPr id="1048787" name=""/>
          <p:cNvSpPr/>
          <p:nvPr>
            <p:ph type="title" sz="full" idx="0"/>
          </p:nvPr>
        </p:nvSpPr>
        <p:spPr>
          <a:xfrm rot="0">
            <a:off x="1055687" y="166687"/>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Implementation of Page Table (Cont.)</a:t>
            </a:r>
          </a:p>
        </p:txBody>
      </p:sp>
      <p:sp>
        <p:nvSpPr>
          <p:cNvPr id="1048788" name=""/>
          <p:cNvSpPr/>
          <p:nvPr>
            <p:ph type="body" sz="full" idx="1"/>
          </p:nvPr>
        </p:nvSpPr>
        <p:spPr>
          <a:xfrm rot="0">
            <a:off x="873125" y="1146175"/>
            <a:ext cx="6924675" cy="46863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Some TLBs store</a:t>
            </a:r>
            <a:r>
              <a:rPr altLang="en-US" b="1" lang="en-US"/>
              <a:t> </a:t>
            </a:r>
            <a:r>
              <a:rPr altLang="en-US" b="1" lang="en-US">
                <a:solidFill>
                  <a:srgbClr val="3366FF"/>
                </a:solidFill>
              </a:rPr>
              <a:t>address-space identifiers </a:t>
            </a:r>
            <a:r>
              <a:rPr altLang="en-US" lang="en-US"/>
              <a:t>(</a:t>
            </a:r>
            <a:r>
              <a:rPr altLang="en-US" b="1" lang="en-US">
                <a:solidFill>
                  <a:srgbClr val="3366FF"/>
                </a:solidFill>
              </a:rPr>
              <a:t>ASIDs</a:t>
            </a:r>
            <a:r>
              <a:rPr altLang="en-US" lang="en-US"/>
              <a:t>)</a:t>
            </a:r>
            <a:r>
              <a:rPr altLang="en-US" b="1" lang="en-US">
                <a:solidFill>
                  <a:srgbClr val="3366FF"/>
                </a:solidFill>
              </a:rPr>
              <a:t> </a:t>
            </a:r>
            <a:r>
              <a:rPr altLang="en-US" lang="en-US"/>
              <a:t>in each TLB entry – uniquely identifies each process to provide address-space protection for that process</a:t>
            </a:r>
          </a:p>
          <a:p>
            <a:pPr lvl="1"/>
            <a:r>
              <a:rPr altLang="en-US" lang="en-US"/>
              <a:t>Otherwise need to flush at every context switch</a:t>
            </a:r>
          </a:p>
          <a:p>
            <a:pPr lvl="0"/>
            <a:r>
              <a:rPr altLang="en-US" lang="en-US"/>
              <a:t>TLBs typically small (64 to 1,024 entries)</a:t>
            </a:r>
          </a:p>
          <a:p>
            <a:pPr lvl="0"/>
            <a:r>
              <a:rPr altLang="en-US" lang="en-US"/>
              <a:t>On a TLB miss, value is loaded into the TLB for faster access next time</a:t>
            </a:r>
          </a:p>
          <a:p>
            <a:pPr lvl="1"/>
            <a:r>
              <a:rPr altLang="en-US" lang="en-US"/>
              <a:t>Replacement policies must be considered</a:t>
            </a:r>
          </a:p>
          <a:p>
            <a:pPr lvl="1"/>
            <a:r>
              <a:rPr altLang="en-US" lang="en-US"/>
              <a:t>Some entries can be</a:t>
            </a:r>
            <a:r>
              <a:rPr altLang="en-US" b="1" lang="en-US">
                <a:solidFill>
                  <a:srgbClr val="3366FF"/>
                </a:solidFill>
              </a:rPr>
              <a:t> wired down </a:t>
            </a:r>
            <a:r>
              <a:rPr altLang="en-US" lang="en-US"/>
              <a:t>for permanent fast access</a:t>
            </a:r>
          </a:p>
        </p:txBody>
      </p:sp>
    </p:spTree>
  </p:cSld>
  <p:clrMapOvr>
    <a:masterClrMapping/>
  </p:clrMapOvr>
  <p:timing/>
</p:sld>
</file>

<file path=ppt/slides/slide42.xml><?xml version="1.0" encoding="utf-8"?>
<p:sld xmlns:a="http://schemas.openxmlformats.org/drawingml/2006/main" xmlns:r="http://schemas.openxmlformats.org/officeDocument/2006/relationships" xmlns:p="http://schemas.openxmlformats.org/presentationml/2006/main" showMasterSp="1">
  <p:cSld>
    <p:spTree>
      <p:nvGrpSpPr>
        <p:cNvPr id="202" name=""/>
        <p:cNvGrpSpPr/>
        <p:nvPr/>
      </p:nvGrpSpPr>
      <p:grpSpPr>
        <a:xfrm rot="0">
          <a:off x="0" y="0"/>
          <a:ext cx="0" cy="0"/>
          <a:chOff x="0" y="0"/>
          <a:chExt cx="0" cy="0"/>
        </a:xfrm>
      </p:grpSpPr>
      <p:sp>
        <p:nvSpPr>
          <p:cNvPr id="1048792" name=""/>
          <p:cNvSpPr/>
          <p:nvPr>
            <p:ph type="title" sz="full" idx="0"/>
          </p:nvPr>
        </p:nvSpPr>
        <p:spPr>
          <a:xfrm rot="0">
            <a:off x="457200" y="166687"/>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Associative Memory</a:t>
            </a:r>
          </a:p>
        </p:txBody>
      </p:sp>
      <p:sp>
        <p:nvSpPr>
          <p:cNvPr id="1048793" name=""/>
          <p:cNvSpPr/>
          <p:nvPr>
            <p:ph type="body" sz="full" idx="1"/>
          </p:nvPr>
        </p:nvSpPr>
        <p:spPr>
          <a:xfrm rot="0">
            <a:off x="903287" y="1211262"/>
            <a:ext cx="7351712" cy="4483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Associative memory – parallel search </a:t>
            </a:r>
          </a:p>
          <a:p>
            <a:pPr lvl="0"/>
            <a:endParaRPr altLang="en-US" lang="en-US"/>
          </a:p>
          <a:p>
            <a:pPr lvl="0"/>
            <a:endParaRPr altLang="en-US" lang="en-US"/>
          </a:p>
          <a:p>
            <a:pPr lvl="0"/>
            <a:endParaRPr altLang="en-US" lang="en-US"/>
          </a:p>
          <a:p>
            <a:pPr lvl="0"/>
            <a:endParaRPr altLang="en-US" lang="en-US"/>
          </a:p>
          <a:p>
            <a:pPr lvl="0">
              <a:buNone/>
            </a:pPr>
            <a:endParaRPr altLang="en-US" lang="en-US"/>
          </a:p>
          <a:p>
            <a:pPr lvl="0"/>
            <a:r>
              <a:rPr altLang="en-US" lang="en-US"/>
              <a:t>Address translation (p, d)</a:t>
            </a:r>
          </a:p>
          <a:p>
            <a:pPr indent="-285749" lvl="1" marL="627062"/>
            <a:r>
              <a:rPr altLang="en-US" lang="en-US"/>
              <a:t>If p is in associative register, get frame # out</a:t>
            </a:r>
          </a:p>
          <a:p>
            <a:pPr indent="-285749" lvl="1" marL="627062"/>
            <a:r>
              <a:rPr altLang="en-US" lang="en-US"/>
              <a:t>Otherwise get frame # from page table in memory</a:t>
            </a:r>
          </a:p>
          <a:p>
            <a:pPr indent="-285749" lvl="1" marL="627062"/>
            <a:endParaRPr altLang="en-US" lang="en-US"/>
          </a:p>
        </p:txBody>
      </p:sp>
      <p:pic>
        <p:nvPicPr>
          <p:cNvPr id="2097169" name=""/>
          <p:cNvPicPr>
            <a:picLocks/>
          </p:cNvPicPr>
          <p:nvPr/>
        </p:nvPicPr>
        <p:blipFill>
          <a:blip xmlns:r="http://schemas.openxmlformats.org/officeDocument/2006/relationships" r:embed="rId1"/>
          <a:srcRect l="0" t="0" r="0" b="0"/>
          <a:stretch>
            <a:fillRect/>
          </a:stretch>
        </p:blipFill>
        <p:spPr>
          <a:xfrm rot="0">
            <a:off x="1895475" y="1693862"/>
            <a:ext cx="2943225" cy="1590675"/>
          </a:xfrm>
          <a:prstGeom prst="rect"/>
          <a:noFill/>
          <a:ln>
            <a:noFill/>
          </a:ln>
        </p:spPr>
      </p:pic>
    </p:spTree>
  </p:cSld>
  <p:clrMapOvr>
    <a:masterClrMapping/>
  </p:clrMapOvr>
  <p:timing/>
</p:sld>
</file>

<file path=ppt/slides/slide43.xml><?xml version="1.0" encoding="utf-8"?>
<p:sld xmlns:a="http://schemas.openxmlformats.org/drawingml/2006/main" xmlns:r="http://schemas.openxmlformats.org/officeDocument/2006/relationships" xmlns:p="http://schemas.openxmlformats.org/presentationml/2006/main" showMasterSp="1">
  <p:cSld>
    <p:spTree>
      <p:nvGrpSpPr>
        <p:cNvPr id="205" name=""/>
        <p:cNvGrpSpPr/>
        <p:nvPr/>
      </p:nvGrpSpPr>
      <p:grpSpPr>
        <a:xfrm rot="0">
          <a:off x="0" y="0"/>
          <a:ext cx="0" cy="0"/>
          <a:chOff x="0" y="0"/>
          <a:chExt cx="0" cy="0"/>
        </a:xfrm>
      </p:grpSpPr>
      <p:sp>
        <p:nvSpPr>
          <p:cNvPr id="1048797" name=""/>
          <p:cNvSpPr/>
          <p:nvPr>
            <p:ph type="title" sz="full" idx="0"/>
          </p:nvPr>
        </p:nvSpPr>
        <p:spPr>
          <a:xfrm rot="0">
            <a:off x="488950" y="18256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Paging Hardware With TLB</a:t>
            </a:r>
          </a:p>
        </p:txBody>
      </p:sp>
      <p:pic>
        <p:nvPicPr>
          <p:cNvPr id="2097170" name=""/>
          <p:cNvPicPr>
            <a:picLocks/>
          </p:cNvPicPr>
          <p:nvPr/>
        </p:nvPicPr>
        <p:blipFill>
          <a:blip xmlns:r="http://schemas.openxmlformats.org/officeDocument/2006/relationships" r:embed="rId1"/>
          <a:srcRect l="0" t="0" r="0" b="0"/>
          <a:stretch>
            <a:fillRect/>
          </a:stretch>
        </p:blipFill>
        <p:spPr>
          <a:xfrm rot="0">
            <a:off x="1781175" y="1284287"/>
            <a:ext cx="5637212" cy="4260850"/>
          </a:xfrm>
          <a:prstGeom prst="rect"/>
          <a:noFill/>
          <a:ln>
            <a:noFill/>
          </a:ln>
        </p:spPr>
      </p:pic>
    </p:spTree>
  </p:cSld>
  <p:clrMapOvr>
    <a:masterClrMapping/>
  </p:clrMapOvr>
  <p:timing/>
</p:sld>
</file>

<file path=ppt/slides/slide44.xml><?xml version="1.0" encoding="utf-8"?>
<p:sld xmlns:a="http://schemas.openxmlformats.org/drawingml/2006/main" xmlns:r="http://schemas.openxmlformats.org/officeDocument/2006/relationships" xmlns:p="http://schemas.openxmlformats.org/presentationml/2006/main" showMasterSp="1">
  <p:cSld>
    <p:spTree>
      <p:nvGrpSpPr>
        <p:cNvPr id="208" name=""/>
        <p:cNvGrpSpPr/>
        <p:nvPr/>
      </p:nvGrpSpPr>
      <p:grpSpPr>
        <a:xfrm rot="0">
          <a:off x="0" y="0"/>
          <a:ext cx="0" cy="0"/>
          <a:chOff x="0" y="0"/>
          <a:chExt cx="0" cy="0"/>
        </a:xfrm>
      </p:grpSpPr>
      <p:sp>
        <p:nvSpPr>
          <p:cNvPr id="1048801" name=""/>
          <p:cNvSpPr/>
          <p:nvPr>
            <p:ph type="title" sz="full" idx="0"/>
          </p:nvPr>
        </p:nvSpPr>
        <p:spPr>
          <a:xfrm rot="0">
            <a:off x="457200" y="152400"/>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Effective Access Time</a:t>
            </a:r>
          </a:p>
        </p:txBody>
      </p:sp>
      <p:sp>
        <p:nvSpPr>
          <p:cNvPr id="1048802" name=""/>
          <p:cNvSpPr/>
          <p:nvPr>
            <p:ph type="body" sz="full" idx="1"/>
          </p:nvPr>
        </p:nvSpPr>
        <p:spPr>
          <a:xfrm rot="0">
            <a:off x="917575" y="1084262"/>
            <a:ext cx="7781925" cy="504825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lnSpc>
                <a:spcPct val="90000"/>
              </a:lnSpc>
              <a:tabLst>
                <a:tab algn="l" pos="2062162"/>
                <a:tab algn="l" pos="2566987"/>
              </a:tabLst>
            </a:pPr>
            <a:r>
              <a:rPr altLang="en-US" lang="en-US"/>
              <a:t>Associative Lookup = </a:t>
            </a:r>
            <a:r>
              <a:rPr altLang="en-US" lang="en-US">
                <a:sym typeface="Symbol" pitchFamily="18" charset="2"/>
              </a:rPr>
              <a:t> time unit</a:t>
            </a:r>
          </a:p>
          <a:p>
            <a:pPr lvl="1">
              <a:lnSpc>
                <a:spcPct val="90000"/>
              </a:lnSpc>
            </a:pPr>
            <a:r>
              <a:rPr altLang="en-US" lang="en-US">
                <a:sym typeface="Symbol" pitchFamily="18" charset="2"/>
              </a:rPr>
              <a:t>Can be &lt; 10% of memory access time</a:t>
            </a:r>
          </a:p>
          <a:p>
            <a:pPr lvl="0">
              <a:lnSpc>
                <a:spcPct val="90000"/>
              </a:lnSpc>
            </a:pPr>
            <a:r>
              <a:rPr altLang="en-US" lang="en-US">
                <a:sym typeface="Symbol" pitchFamily="18" charset="2"/>
              </a:rPr>
              <a:t>Hit ratio = </a:t>
            </a:r>
          </a:p>
          <a:p>
            <a:pPr lvl="1">
              <a:lnSpc>
                <a:spcPct val="90000"/>
              </a:lnSpc>
            </a:pPr>
            <a:r>
              <a:rPr altLang="en-US" lang="en-US">
                <a:sym typeface="Symbol" pitchFamily="18" charset="2"/>
              </a:rPr>
              <a:t>Hit ratio – percentage of times that a page number is found in the associative registers; ratio related to number of associative registers</a:t>
            </a:r>
          </a:p>
          <a:p>
            <a:pPr lvl="0">
              <a:lnSpc>
                <a:spcPct val="90000"/>
              </a:lnSpc>
            </a:pPr>
            <a:r>
              <a:rPr altLang="en-US" lang="en-US">
                <a:sym typeface="Symbol" pitchFamily="18" charset="2"/>
              </a:rPr>
              <a:t>Consider  = 80%,  = 20ns for TLB search, 100ns for memory access</a:t>
            </a:r>
          </a:p>
          <a:p>
            <a:pPr lvl="0">
              <a:lnSpc>
                <a:spcPct val="90000"/>
              </a:lnSpc>
            </a:pPr>
            <a:r>
              <a:rPr altLang="en-US" b="1" lang="en-US">
                <a:solidFill>
                  <a:srgbClr val="3366FF"/>
                </a:solidFill>
                <a:sym typeface="Symbol" pitchFamily="18" charset="2"/>
              </a:rPr>
              <a:t>Effective Access Time</a:t>
            </a:r>
            <a:r>
              <a:rPr altLang="en-US" lang="en-US">
                <a:solidFill>
                  <a:srgbClr val="3366FF"/>
                </a:solidFill>
                <a:sym typeface="Symbol" pitchFamily="18" charset="2"/>
              </a:rPr>
              <a:t> </a:t>
            </a:r>
            <a:r>
              <a:rPr altLang="en-US" lang="en-US">
                <a:sym typeface="Symbol" pitchFamily="18" charset="2"/>
              </a:rPr>
              <a:t>(</a:t>
            </a:r>
            <a:r>
              <a:rPr altLang="en-US" b="1" lang="en-US">
                <a:solidFill>
                  <a:srgbClr val="3366FF"/>
                </a:solidFill>
                <a:sym typeface="Symbol" pitchFamily="18" charset="2"/>
              </a:rPr>
              <a:t>EAT</a:t>
            </a:r>
            <a:r>
              <a:rPr altLang="en-US" lang="en-US">
                <a:sym typeface="Symbol" pitchFamily="18" charset="2"/>
              </a:rPr>
              <a:t>)</a:t>
            </a:r>
          </a:p>
          <a:p>
            <a:pPr lvl="0">
              <a:lnSpc>
                <a:spcPct val="90000"/>
              </a:lnSpc>
              <a:buNone/>
            </a:pPr>
            <a:r>
              <a:rPr altLang="en-US" lang="en-US"/>
              <a:t>		EAT = (1 + </a:t>
            </a:r>
            <a:r>
              <a:rPr altLang="en-US" lang="en-US">
                <a:sym typeface="Symbol" pitchFamily="18" charset="2"/>
              </a:rPr>
              <a:t>)  + (2 + )(1 – )</a:t>
            </a:r>
          </a:p>
          <a:p>
            <a:pPr lvl="0">
              <a:lnSpc>
                <a:spcPct val="90000"/>
              </a:lnSpc>
              <a:buNone/>
            </a:pPr>
            <a:r>
              <a:rPr altLang="en-US" lang="en-US">
                <a:sym typeface="Symbol" pitchFamily="18" charset="2"/>
              </a:rPr>
              <a:t>			= 2 +  – </a:t>
            </a:r>
          </a:p>
          <a:p>
            <a:pPr lvl="0">
              <a:lnSpc>
                <a:spcPct val="90000"/>
              </a:lnSpc>
            </a:pPr>
            <a:r>
              <a:rPr altLang="en-US" lang="en-US"/>
              <a:t> </a:t>
            </a:r>
            <a:r>
              <a:rPr altLang="en-US" lang="en-US">
                <a:sym typeface="Symbol" pitchFamily="18" charset="2"/>
              </a:rPr>
              <a:t>Consider  = 80%,  = 20ns for TLB search, 100ns for memory access</a:t>
            </a:r>
          </a:p>
          <a:p>
            <a:pPr lvl="1">
              <a:lnSpc>
                <a:spcPct val="90000"/>
              </a:lnSpc>
            </a:pPr>
            <a:r>
              <a:rPr altLang="en-US" lang="en-US">
                <a:sym typeface="Symbol" pitchFamily="18" charset="2"/>
              </a:rPr>
              <a:t>EAT = 0.80 x 100 + 0.20 x 200 = 120ns</a:t>
            </a:r>
          </a:p>
          <a:p>
            <a:pPr lvl="0">
              <a:lnSpc>
                <a:spcPct val="90000"/>
              </a:lnSpc>
            </a:pPr>
            <a:r>
              <a:rPr altLang="en-US" lang="en-US">
                <a:sym typeface="Symbol" pitchFamily="18" charset="2"/>
              </a:rPr>
              <a:t>Consider more realistic hit ratio -&gt;   = 99%,  = 20ns for TLB search, 100ns for memory access</a:t>
            </a:r>
          </a:p>
          <a:p>
            <a:pPr lvl="1">
              <a:lnSpc>
                <a:spcPct val="90000"/>
              </a:lnSpc>
            </a:pPr>
            <a:r>
              <a:rPr altLang="en-US" lang="en-US">
                <a:sym typeface="Symbol" pitchFamily="18" charset="2"/>
              </a:rPr>
              <a:t>EAT = 0.99 x 100 + 0.01 x 200 = 101ns</a:t>
            </a:r>
          </a:p>
          <a:p>
            <a:pPr lvl="1">
              <a:lnSpc>
                <a:spcPct val="90000"/>
              </a:lnSpc>
            </a:pPr>
            <a:endParaRPr altLang="en-US" lang="en-US">
              <a:sym typeface="Symbol" pitchFamily="18" charset="2"/>
            </a:endParaRPr>
          </a:p>
          <a:p>
            <a:pPr lvl="0">
              <a:lnSpc>
                <a:spcPct val="90000"/>
              </a:lnSpc>
              <a:buNone/>
            </a:pPr>
            <a:endParaRPr altLang="en-US" lang="en-US"/>
          </a:p>
        </p:txBody>
      </p:sp>
    </p:spTree>
  </p:cSld>
  <p:clrMapOvr>
    <a:masterClrMapping/>
  </p:clrMapOvr>
  <p:timing/>
</p:sld>
</file>

<file path=ppt/slides/slide45.xml><?xml version="1.0" encoding="utf-8"?>
<p:sld xmlns:a="http://schemas.openxmlformats.org/drawingml/2006/main" xmlns:r="http://schemas.openxmlformats.org/officeDocument/2006/relationships" xmlns:p="http://schemas.openxmlformats.org/presentationml/2006/main" showMasterSp="1">
  <p:cSld>
    <p:spTree>
      <p:nvGrpSpPr>
        <p:cNvPr id="211" name=""/>
        <p:cNvGrpSpPr/>
        <p:nvPr/>
      </p:nvGrpSpPr>
      <p:grpSpPr>
        <a:xfrm rot="0">
          <a:off x="0" y="0"/>
          <a:ext cx="0" cy="0"/>
          <a:chOff x="0" y="0"/>
          <a:chExt cx="0" cy="0"/>
        </a:xfrm>
      </p:grpSpPr>
      <p:sp>
        <p:nvSpPr>
          <p:cNvPr id="1048806" name=""/>
          <p:cNvSpPr/>
          <p:nvPr>
            <p:ph type="title" sz="full" idx="0"/>
          </p:nvPr>
        </p:nvSpPr>
        <p:spPr>
          <a:xfrm rot="0">
            <a:off x="457200" y="18256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Memory Protection</a:t>
            </a:r>
          </a:p>
        </p:txBody>
      </p:sp>
      <p:sp>
        <p:nvSpPr>
          <p:cNvPr id="1048807" name=""/>
          <p:cNvSpPr/>
          <p:nvPr>
            <p:ph type="body" sz="full" idx="1"/>
          </p:nvPr>
        </p:nvSpPr>
        <p:spPr>
          <a:xfrm rot="0">
            <a:off x="873125" y="1157287"/>
            <a:ext cx="6937375" cy="446881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Memory protection implemented by associating protection bit with each frame to indicate if read-only or read-write access is allowed</a:t>
            </a:r>
          </a:p>
          <a:p>
            <a:pPr lvl="1"/>
            <a:r>
              <a:rPr altLang="en-US" lang="en-US"/>
              <a:t>Can also add more bits to indicate page execute-only, and so on</a:t>
            </a:r>
          </a:p>
          <a:p>
            <a:pPr lvl="0"/>
            <a:r>
              <a:rPr altLang="en-US" b="1" lang="en-US">
                <a:solidFill>
                  <a:srgbClr val="3366FF"/>
                </a:solidFill>
              </a:rPr>
              <a:t>Valid-invalid</a:t>
            </a:r>
            <a:r>
              <a:rPr altLang="en-US" lang="en-US">
                <a:solidFill>
                  <a:srgbClr val="3366FF"/>
                </a:solidFill>
              </a:rPr>
              <a:t> </a:t>
            </a:r>
            <a:r>
              <a:rPr altLang="en-US" lang="en-US"/>
              <a:t>bit attached to each entry in the page table:</a:t>
            </a:r>
          </a:p>
          <a:p>
            <a:pPr lvl="1"/>
            <a:r>
              <a:rPr altLang="en-US" lang="ja-JP"/>
              <a:t>“</a:t>
            </a:r>
            <a:r>
              <a:rPr altLang="ja-JP" lang="en-US"/>
              <a:t>valid</a:t>
            </a:r>
            <a:r>
              <a:rPr altLang="en-US" lang="ja-JP"/>
              <a:t>”</a:t>
            </a:r>
            <a:r>
              <a:rPr altLang="ja-JP" lang="en-US"/>
              <a:t> indicates that the associated page is in the process</a:t>
            </a:r>
            <a:r>
              <a:rPr altLang="en-US" lang="ja-JP"/>
              <a:t>’</a:t>
            </a:r>
            <a:r>
              <a:rPr altLang="ja-JP" lang="en-US"/>
              <a:t> logical address space, and is thus a legal page</a:t>
            </a:r>
          </a:p>
          <a:p>
            <a:pPr lvl="1"/>
            <a:r>
              <a:rPr altLang="en-US" lang="ja-JP"/>
              <a:t>“</a:t>
            </a:r>
            <a:r>
              <a:rPr altLang="ja-JP" lang="en-US"/>
              <a:t>invalid</a:t>
            </a:r>
            <a:r>
              <a:rPr altLang="en-US" lang="ja-JP"/>
              <a:t>”</a:t>
            </a:r>
            <a:r>
              <a:rPr altLang="ja-JP" lang="en-US"/>
              <a:t> indicates that the page is not in the process</a:t>
            </a:r>
            <a:r>
              <a:rPr altLang="en-US" lang="ja-JP"/>
              <a:t>’</a:t>
            </a:r>
            <a:r>
              <a:rPr altLang="ja-JP" lang="en-US"/>
              <a:t> logical address space</a:t>
            </a:r>
          </a:p>
          <a:p>
            <a:pPr lvl="1"/>
            <a:r>
              <a:rPr altLang="en-US" lang="en-US"/>
              <a:t>Or use </a:t>
            </a:r>
            <a:r>
              <a:rPr altLang="en-US" b="1" lang="en-US">
                <a:solidFill>
                  <a:srgbClr val="3366FF"/>
                </a:solidFill>
              </a:rPr>
              <a:t>page-table length register </a:t>
            </a:r>
            <a:r>
              <a:rPr altLang="en-US" lang="en-US"/>
              <a:t>(</a:t>
            </a:r>
            <a:r>
              <a:rPr altLang="en-US" b="1" lang="en-US">
                <a:solidFill>
                  <a:srgbClr val="3366FF"/>
                </a:solidFill>
              </a:rPr>
              <a:t>PTLR</a:t>
            </a:r>
            <a:r>
              <a:rPr altLang="en-US" lang="en-US"/>
              <a:t>)</a:t>
            </a:r>
          </a:p>
          <a:p>
            <a:pPr lvl="0"/>
            <a:r>
              <a:rPr altLang="en-US" lang="en-US"/>
              <a:t>Any violations result in a trap to the kernel</a:t>
            </a:r>
          </a:p>
        </p:txBody>
      </p:sp>
    </p:spTree>
  </p:cSld>
  <p:clrMapOvr>
    <a:masterClrMapping/>
  </p:clrMapOvr>
  <p:timing/>
</p:sld>
</file>

<file path=ppt/slides/slide46.xml><?xml version="1.0" encoding="utf-8"?>
<p:sld xmlns:a="http://schemas.openxmlformats.org/drawingml/2006/main" xmlns:r="http://schemas.openxmlformats.org/officeDocument/2006/relationships" xmlns:p="http://schemas.openxmlformats.org/presentationml/2006/main" showMasterSp="1">
  <p:cSld>
    <p:spTree>
      <p:nvGrpSpPr>
        <p:cNvPr id="214" name=""/>
        <p:cNvGrpSpPr/>
        <p:nvPr/>
      </p:nvGrpSpPr>
      <p:grpSpPr>
        <a:xfrm rot="0">
          <a:off x="0" y="0"/>
          <a:ext cx="0" cy="0"/>
          <a:chOff x="0" y="0"/>
          <a:chExt cx="0" cy="0"/>
        </a:xfrm>
      </p:grpSpPr>
      <p:sp>
        <p:nvSpPr>
          <p:cNvPr id="1048811" name=""/>
          <p:cNvSpPr/>
          <p:nvPr>
            <p:ph type="title" sz="full" idx="0"/>
          </p:nvPr>
        </p:nvSpPr>
        <p:spPr>
          <a:xfrm rot="0">
            <a:off x="1709737" y="-188912"/>
            <a:ext cx="7112000" cy="903287"/>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800" lang="en-US"/>
              <a:t>Valid (v) or Invalid (i) Bit In A Page Table</a:t>
            </a:r>
          </a:p>
        </p:txBody>
      </p:sp>
      <p:pic>
        <p:nvPicPr>
          <p:cNvPr id="2097171" name=""/>
          <p:cNvPicPr>
            <a:picLocks/>
          </p:cNvPicPr>
          <p:nvPr/>
        </p:nvPicPr>
        <p:blipFill>
          <a:blip xmlns:r="http://schemas.openxmlformats.org/officeDocument/2006/relationships" r:embed="rId1"/>
          <a:srcRect l="0" t="0" r="0" b="0"/>
          <a:stretch>
            <a:fillRect/>
          </a:stretch>
        </p:blipFill>
        <p:spPr>
          <a:xfrm rot="0">
            <a:off x="2222500" y="1252537"/>
            <a:ext cx="5099050" cy="4425950"/>
          </a:xfrm>
          <a:prstGeom prst="rect"/>
          <a:noFill/>
          <a:ln>
            <a:noFill/>
          </a:ln>
        </p:spPr>
      </p:pic>
    </p:spTree>
  </p:cSld>
  <p:clrMapOvr>
    <a:masterClrMapping/>
  </p:clrMapOvr>
  <p:timing/>
</p:sld>
</file>

<file path=ppt/slides/slide47.xml><?xml version="1.0" encoding="utf-8"?>
<p:sld xmlns:a="http://schemas.openxmlformats.org/drawingml/2006/main" xmlns:r="http://schemas.openxmlformats.org/officeDocument/2006/relationships" xmlns:p="http://schemas.openxmlformats.org/presentationml/2006/main" showMasterSp="1">
  <p:cSld>
    <p:spTree>
      <p:nvGrpSpPr>
        <p:cNvPr id="217" name=""/>
        <p:cNvGrpSpPr/>
        <p:nvPr/>
      </p:nvGrpSpPr>
      <p:grpSpPr>
        <a:xfrm rot="0">
          <a:off x="0" y="0"/>
          <a:ext cx="0" cy="0"/>
          <a:chOff x="0" y="0"/>
          <a:chExt cx="0" cy="0"/>
        </a:xfrm>
      </p:grpSpPr>
      <p:sp>
        <p:nvSpPr>
          <p:cNvPr id="1048815" name=""/>
          <p:cNvSpPr/>
          <p:nvPr>
            <p:ph type="title" sz="full" idx="0"/>
          </p:nvPr>
        </p:nvSpPr>
        <p:spPr>
          <a:xfrm rot="0">
            <a:off x="457200" y="18256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Shared Pages</a:t>
            </a:r>
          </a:p>
        </p:txBody>
      </p:sp>
      <p:sp>
        <p:nvSpPr>
          <p:cNvPr id="1048816" name=""/>
          <p:cNvSpPr/>
          <p:nvPr>
            <p:ph type="body" sz="full" idx="1"/>
          </p:nvPr>
        </p:nvSpPr>
        <p:spPr>
          <a:xfrm rot="0">
            <a:off x="873125" y="1141412"/>
            <a:ext cx="6950075" cy="4483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b="1" lang="en-US">
                <a:solidFill>
                  <a:srgbClr val="3366FF"/>
                </a:solidFill>
              </a:rPr>
              <a:t>Shared code</a:t>
            </a:r>
          </a:p>
          <a:p>
            <a:pPr lvl="1"/>
            <a:r>
              <a:rPr altLang="en-US" lang="en-US"/>
              <a:t>One copy of read-only (</a:t>
            </a:r>
            <a:r>
              <a:rPr altLang="en-US" b="1" lang="en-US">
                <a:solidFill>
                  <a:srgbClr val="3366FF"/>
                </a:solidFill>
              </a:rPr>
              <a:t>reentrant</a:t>
            </a:r>
            <a:r>
              <a:rPr altLang="en-US" lang="en-US"/>
              <a:t>) code shared among processes (i.e., text editors, compilers, window systems)</a:t>
            </a:r>
          </a:p>
          <a:p>
            <a:pPr lvl="1"/>
            <a:r>
              <a:rPr altLang="en-US" lang="en-US"/>
              <a:t>Similar to multiple threads sharing the same process space</a:t>
            </a:r>
          </a:p>
          <a:p>
            <a:pPr lvl="1"/>
            <a:r>
              <a:rPr altLang="en-US" lang="en-US"/>
              <a:t>Also useful for interprocess communication if sharing of read-write pages is allowed</a:t>
            </a:r>
          </a:p>
          <a:p>
            <a:pPr lvl="0"/>
            <a:r>
              <a:rPr altLang="en-US" b="1" lang="en-US">
                <a:solidFill>
                  <a:srgbClr val="3366FF"/>
                </a:solidFill>
              </a:rPr>
              <a:t>Private code and data</a:t>
            </a:r>
            <a:r>
              <a:rPr altLang="en-US" lang="en-US">
                <a:solidFill>
                  <a:srgbClr val="3366FF"/>
                </a:solidFill>
              </a:rPr>
              <a:t> </a:t>
            </a:r>
          </a:p>
          <a:p>
            <a:pPr lvl="1"/>
            <a:r>
              <a:rPr altLang="en-US" lang="en-US"/>
              <a:t>Each process keeps a separate copy of the code and data</a:t>
            </a:r>
          </a:p>
          <a:p>
            <a:pPr lvl="1"/>
            <a:r>
              <a:rPr altLang="en-US" lang="en-US"/>
              <a:t>The pages for the private code and data can appear anywhere in the logical address space</a:t>
            </a:r>
          </a:p>
        </p:txBody>
      </p:sp>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showMasterSp="1">
  <p:cSld>
    <p:spTree>
      <p:nvGrpSpPr>
        <p:cNvPr id="220" name=""/>
        <p:cNvGrpSpPr/>
        <p:nvPr/>
      </p:nvGrpSpPr>
      <p:grpSpPr>
        <a:xfrm rot="0">
          <a:off x="0" y="0"/>
          <a:ext cx="0" cy="0"/>
          <a:chOff x="0" y="0"/>
          <a:chExt cx="0" cy="0"/>
        </a:xfrm>
      </p:grpSpPr>
      <p:sp>
        <p:nvSpPr>
          <p:cNvPr id="1048820" name=""/>
          <p:cNvSpPr/>
          <p:nvPr>
            <p:ph type="title" sz="full" idx="0"/>
          </p:nvPr>
        </p:nvSpPr>
        <p:spPr>
          <a:xfrm rot="0">
            <a:off x="982662" y="198437"/>
            <a:ext cx="7704137"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Shared Pages Example</a:t>
            </a:r>
          </a:p>
        </p:txBody>
      </p:sp>
      <p:pic>
        <p:nvPicPr>
          <p:cNvPr id="2097172" name="" descr="8"/>
          <p:cNvPicPr>
            <a:picLocks/>
          </p:cNvPicPr>
          <p:nvPr/>
        </p:nvPicPr>
        <p:blipFill>
          <a:blip xmlns:r="http://schemas.openxmlformats.org/officeDocument/2006/relationships" r:embed="rId1"/>
          <a:srcRect l="0" t="0" r="0" b="0"/>
          <a:stretch>
            <a:fillRect/>
          </a:stretch>
        </p:blipFill>
        <p:spPr>
          <a:xfrm rot="0">
            <a:off x="2112962" y="1104900"/>
            <a:ext cx="4860925" cy="4894262"/>
          </a:xfrm>
          <a:prstGeom prst="rect"/>
          <a:noFill/>
          <a:ln>
            <a:noFill/>
          </a:ln>
        </p:spPr>
      </p:pic>
    </p:spTree>
  </p:cSld>
  <p:clrMapOvr>
    <a:masterClrMapping/>
  </p:clrMapOvr>
  <p:timing/>
</p:sld>
</file>

<file path=ppt/slides/slide49.xml><?xml version="1.0" encoding="utf-8"?>
<p:sld xmlns:a="http://schemas.openxmlformats.org/drawingml/2006/main" xmlns:r="http://schemas.openxmlformats.org/officeDocument/2006/relationships" xmlns:p="http://schemas.openxmlformats.org/presentationml/2006/main" showMasterSp="1">
  <p:cSld>
    <p:spTree>
      <p:nvGrpSpPr>
        <p:cNvPr id="223" name=""/>
        <p:cNvGrpSpPr/>
        <p:nvPr/>
      </p:nvGrpSpPr>
      <p:grpSpPr>
        <a:xfrm rot="0">
          <a:off x="0" y="0"/>
          <a:ext cx="0" cy="0"/>
          <a:chOff x="0" y="0"/>
          <a:chExt cx="0" cy="0"/>
        </a:xfrm>
      </p:grpSpPr>
      <p:sp>
        <p:nvSpPr>
          <p:cNvPr id="1048824" name=""/>
          <p:cNvSpPr/>
          <p:nvPr>
            <p:ph type="title" sz="full" idx="0"/>
          </p:nvPr>
        </p:nvSpPr>
        <p:spPr>
          <a:xfrm rot="0">
            <a:off x="520700" y="18256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Structure of the Page Table</a:t>
            </a:r>
          </a:p>
        </p:txBody>
      </p:sp>
      <p:sp>
        <p:nvSpPr>
          <p:cNvPr id="1048825" name=""/>
          <p:cNvSpPr/>
          <p:nvPr>
            <p:ph type="body" sz="full" idx="1"/>
          </p:nvPr>
        </p:nvSpPr>
        <p:spPr>
          <a:xfrm rot="0">
            <a:off x="857250" y="1141412"/>
            <a:ext cx="7119937" cy="4483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Memory structures for paging can get huge using straight-forward methods</a:t>
            </a:r>
          </a:p>
          <a:p>
            <a:pPr lvl="1"/>
            <a:r>
              <a:rPr altLang="en-US" lang="en-US"/>
              <a:t>Consider a 32-bit logical address space as on modern computers</a:t>
            </a:r>
          </a:p>
          <a:p>
            <a:pPr lvl="1"/>
            <a:r>
              <a:rPr altLang="en-US" lang="en-US"/>
              <a:t>Page size of 4 KB (2</a:t>
            </a:r>
            <a:r>
              <a:rPr altLang="en-US" baseline="30000" lang="en-US"/>
              <a:t>12</a:t>
            </a:r>
            <a:r>
              <a:rPr altLang="en-US" lang="en-US"/>
              <a:t>)</a:t>
            </a:r>
          </a:p>
          <a:p>
            <a:pPr lvl="1"/>
            <a:r>
              <a:rPr altLang="en-US" lang="en-US"/>
              <a:t>Page table would have 1 million entries (2</a:t>
            </a:r>
            <a:r>
              <a:rPr altLang="en-US" baseline="30000" lang="en-US"/>
              <a:t>32</a:t>
            </a:r>
            <a:r>
              <a:rPr altLang="en-US" lang="en-US"/>
              <a:t> / 2</a:t>
            </a:r>
            <a:r>
              <a:rPr altLang="en-US" baseline="30000" lang="en-US"/>
              <a:t>12</a:t>
            </a:r>
            <a:r>
              <a:rPr altLang="en-US" lang="en-US"/>
              <a:t>)</a:t>
            </a:r>
          </a:p>
          <a:p>
            <a:pPr lvl="1"/>
            <a:r>
              <a:rPr altLang="en-US" lang="en-US"/>
              <a:t>If each entry is 4 bytes -&gt; 4 MB of physical address space / memory for page table alone</a:t>
            </a:r>
          </a:p>
          <a:p>
            <a:pPr lvl="2"/>
            <a:r>
              <a:rPr altLang="en-US" lang="ja-JP"/>
              <a:t>That amount of memory used to cost a lot</a:t>
            </a:r>
          </a:p>
          <a:p>
            <a:pPr lvl="2"/>
            <a:r>
              <a:rPr altLang="en-US" lang="ja-JP"/>
              <a:t>Don’</a:t>
            </a:r>
            <a:r>
              <a:rPr altLang="ja-JP" lang="en-US"/>
              <a:t>t want to allocate that contiguously in main memory</a:t>
            </a:r>
          </a:p>
          <a:p>
            <a:pPr lvl="0"/>
            <a:r>
              <a:rPr altLang="en-US" lang="en-US"/>
              <a:t>Hierarchical Paging</a:t>
            </a:r>
          </a:p>
          <a:p>
            <a:pPr lvl="0"/>
            <a:r>
              <a:rPr altLang="en-US" lang="en-US"/>
              <a:t>Hashed Page Tables</a:t>
            </a:r>
          </a:p>
          <a:p>
            <a:pPr lvl="0"/>
            <a:r>
              <a:rPr altLang="en-US" lang="en-US"/>
              <a:t>Inverted Page Tables</a:t>
            </a:r>
          </a:p>
        </p:txBody>
      </p:sp>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showMasterSp="1">
  <p:cSld>
    <p:spTree>
      <p:nvGrpSpPr>
        <p:cNvPr id="101" name=""/>
        <p:cNvGrpSpPr/>
        <p:nvPr/>
      </p:nvGrpSpPr>
      <p:grpSpPr>
        <a:xfrm rot="0">
          <a:off x="0" y="0"/>
          <a:ext cx="0" cy="0"/>
          <a:chOff x="0" y="0"/>
          <a:chExt cx="0" cy="0"/>
        </a:xfrm>
      </p:grpSpPr>
      <p:sp>
        <p:nvSpPr>
          <p:cNvPr id="1048615" name=""/>
          <p:cNvSpPr/>
          <p:nvPr>
            <p:ph type="title" sz="full" idx="0"/>
          </p:nvPr>
        </p:nvSpPr>
        <p:spPr>
          <a:xfrm rot="0">
            <a:off x="1265237" y="112712"/>
            <a:ext cx="655955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Base and Limit Registers</a:t>
            </a:r>
          </a:p>
        </p:txBody>
      </p:sp>
      <p:sp>
        <p:nvSpPr>
          <p:cNvPr id="1048616" name=""/>
          <p:cNvSpPr/>
          <p:nvPr>
            <p:ph type="body" sz="full" idx="1"/>
          </p:nvPr>
        </p:nvSpPr>
        <p:spPr>
          <a:xfrm rot="0">
            <a:off x="950912" y="995362"/>
            <a:ext cx="7351712" cy="4483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A pair of </a:t>
            </a:r>
            <a:r>
              <a:rPr altLang="en-US" b="1" lang="en-US">
                <a:solidFill>
                  <a:srgbClr val="3366FF"/>
                </a:solidFill>
              </a:rPr>
              <a:t>base</a:t>
            </a:r>
            <a:r>
              <a:rPr altLang="en-US" lang="en-US">
                <a:solidFill>
                  <a:srgbClr val="3366FF"/>
                </a:solidFill>
              </a:rPr>
              <a:t> </a:t>
            </a:r>
            <a:r>
              <a:rPr altLang="en-US" lang="en-US"/>
              <a:t>and</a:t>
            </a:r>
            <a:r>
              <a:rPr altLang="en-US" b="1" lang="en-US">
                <a:solidFill>
                  <a:srgbClr val="FF0000"/>
                </a:solidFill>
              </a:rPr>
              <a:t> </a:t>
            </a:r>
            <a:r>
              <a:rPr altLang="en-US" b="1" lang="en-US">
                <a:solidFill>
                  <a:srgbClr val="3366FF"/>
                </a:solidFill>
              </a:rPr>
              <a:t>limit</a:t>
            </a:r>
            <a:r>
              <a:rPr altLang="en-US" lang="en-US">
                <a:solidFill>
                  <a:srgbClr val="3366FF"/>
                </a:solidFill>
              </a:rPr>
              <a:t> </a:t>
            </a:r>
            <a:r>
              <a:rPr altLang="en-US" b="1" lang="en-US">
                <a:solidFill>
                  <a:srgbClr val="3366FF"/>
                </a:solidFill>
              </a:rPr>
              <a:t>registers</a:t>
            </a:r>
            <a:r>
              <a:rPr altLang="en-US" lang="en-US"/>
              <a:t> define the logical address space</a:t>
            </a:r>
          </a:p>
          <a:p>
            <a:pPr lvl="0"/>
            <a:r>
              <a:rPr altLang="en-US" lang="en-US"/>
              <a:t>CPU must check every memory access generated in user mode to be sure it is between base and limit for that user</a:t>
            </a:r>
          </a:p>
        </p:txBody>
      </p:sp>
      <p:pic>
        <p:nvPicPr>
          <p:cNvPr id="2097155" name=""/>
          <p:cNvPicPr>
            <a:picLocks/>
          </p:cNvPicPr>
          <p:nvPr/>
        </p:nvPicPr>
        <p:blipFill>
          <a:blip xmlns:r="http://schemas.openxmlformats.org/officeDocument/2006/relationships" r:embed="rId1"/>
          <a:srcRect l="0" t="0" r="0" b="0"/>
          <a:stretch>
            <a:fillRect/>
          </a:stretch>
        </p:blipFill>
        <p:spPr>
          <a:xfrm rot="0">
            <a:off x="2786062" y="2128837"/>
            <a:ext cx="3273425" cy="3606800"/>
          </a:xfrm>
          <a:prstGeom prst="rect"/>
          <a:noFill/>
          <a:ln>
            <a:noFill/>
          </a:ln>
        </p:spPr>
      </p:pic>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showMasterSp="1">
  <p:cSld>
    <p:spTree>
      <p:nvGrpSpPr>
        <p:cNvPr id="226" name=""/>
        <p:cNvGrpSpPr/>
        <p:nvPr/>
      </p:nvGrpSpPr>
      <p:grpSpPr>
        <a:xfrm rot="0">
          <a:off x="0" y="0"/>
          <a:ext cx="0" cy="0"/>
          <a:chOff x="0" y="0"/>
          <a:chExt cx="0" cy="0"/>
        </a:xfrm>
      </p:grpSpPr>
      <p:sp>
        <p:nvSpPr>
          <p:cNvPr id="1048829" name=""/>
          <p:cNvSpPr/>
          <p:nvPr>
            <p:ph type="title" sz="full" idx="0"/>
          </p:nvPr>
        </p:nvSpPr>
        <p:spPr>
          <a:xfrm rot="0">
            <a:off x="473075" y="166687"/>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Hierarchical Page Tables</a:t>
            </a:r>
          </a:p>
        </p:txBody>
      </p:sp>
      <p:sp>
        <p:nvSpPr>
          <p:cNvPr id="1048830" name=""/>
          <p:cNvSpPr/>
          <p:nvPr>
            <p:ph type="body" sz="full" idx="1"/>
          </p:nvPr>
        </p:nvSpPr>
        <p:spPr>
          <a:xfrm rot="0">
            <a:off x="903287" y="1189037"/>
            <a:ext cx="5980112" cy="44831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r>
              <a:rPr altLang="en-US" lang="en-US"/>
              <a:t>Break up the logical address space into multiple page tables</a:t>
            </a:r>
          </a:p>
          <a:p>
            <a:r>
              <a:rPr altLang="en-US" lang="en-US"/>
              <a:t>A simple technique is a two-level page table</a:t>
            </a:r>
          </a:p>
          <a:p>
            <a:r>
              <a:rPr altLang="en-US" lang="en-US"/>
              <a:t>We then page the page table</a:t>
            </a:r>
          </a:p>
        </p:txBody>
      </p:sp>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showMasterSp="1">
  <p:cSld>
    <p:spTree>
      <p:nvGrpSpPr>
        <p:cNvPr id="229" name=""/>
        <p:cNvGrpSpPr/>
        <p:nvPr/>
      </p:nvGrpSpPr>
      <p:grpSpPr>
        <a:xfrm rot="0">
          <a:off x="0" y="0"/>
          <a:ext cx="0" cy="0"/>
          <a:chOff x="0" y="0"/>
          <a:chExt cx="0" cy="0"/>
        </a:xfrm>
      </p:grpSpPr>
      <p:sp>
        <p:nvSpPr>
          <p:cNvPr id="1048834" name=""/>
          <p:cNvSpPr/>
          <p:nvPr>
            <p:ph type="title" sz="full" idx="0"/>
          </p:nvPr>
        </p:nvSpPr>
        <p:spPr>
          <a:xfrm rot="0">
            <a:off x="568325" y="166687"/>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Two-Level Page-Table Scheme</a:t>
            </a:r>
          </a:p>
        </p:txBody>
      </p:sp>
      <p:pic>
        <p:nvPicPr>
          <p:cNvPr id="2097173" name="" descr="8"/>
          <p:cNvPicPr>
            <a:picLocks/>
          </p:cNvPicPr>
          <p:nvPr/>
        </p:nvPicPr>
        <p:blipFill>
          <a:blip xmlns:r="http://schemas.openxmlformats.org/officeDocument/2006/relationships" r:embed="rId1"/>
          <a:srcRect l="0" t="0" r="0" b="0"/>
          <a:stretch>
            <a:fillRect/>
          </a:stretch>
        </p:blipFill>
        <p:spPr>
          <a:xfrm rot="0">
            <a:off x="2301875" y="1268412"/>
            <a:ext cx="4248150" cy="4492625"/>
          </a:xfrm>
          <a:prstGeom prst="rect"/>
          <a:noFill/>
          <a:ln>
            <a:noFill/>
          </a:ln>
        </p:spPr>
      </p:pic>
    </p:spTree>
  </p:cSld>
  <p:clrMapOvr>
    <a:masterClrMapping/>
  </p:clrMapOvr>
  <p:timing/>
</p:sld>
</file>

<file path=ppt/slides/slide52.xml><?xml version="1.0" encoding="utf-8"?>
<p:sld xmlns:a="http://schemas.openxmlformats.org/drawingml/2006/main" xmlns:r="http://schemas.openxmlformats.org/officeDocument/2006/relationships" xmlns:p="http://schemas.openxmlformats.org/presentationml/2006/main" showMasterSp="1">
  <p:cSld>
    <p:spTree>
      <p:nvGrpSpPr>
        <p:cNvPr id="232" name=""/>
        <p:cNvGrpSpPr/>
        <p:nvPr/>
      </p:nvGrpSpPr>
      <p:grpSpPr>
        <a:xfrm rot="0">
          <a:off x="0" y="0"/>
          <a:ext cx="0" cy="0"/>
          <a:chOff x="0" y="0"/>
          <a:chExt cx="0" cy="0"/>
        </a:xfrm>
      </p:grpSpPr>
      <p:sp>
        <p:nvSpPr>
          <p:cNvPr id="1048838" name=""/>
          <p:cNvSpPr/>
          <p:nvPr>
            <p:ph type="title" sz="full" idx="0"/>
          </p:nvPr>
        </p:nvSpPr>
        <p:spPr>
          <a:xfrm rot="0">
            <a:off x="955675" y="152400"/>
            <a:ext cx="7762875"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Two-Level Paging Example</a:t>
            </a:r>
          </a:p>
        </p:txBody>
      </p:sp>
      <p:sp>
        <p:nvSpPr>
          <p:cNvPr id="1048839" name=""/>
          <p:cNvSpPr/>
          <p:nvPr>
            <p:ph type="body" sz="full" idx="1"/>
          </p:nvPr>
        </p:nvSpPr>
        <p:spPr>
          <a:xfrm rot="0">
            <a:off x="917575" y="1085850"/>
            <a:ext cx="7807325" cy="5146675"/>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lnSpc>
                <a:spcPct val="90000"/>
              </a:lnSpc>
            </a:pPr>
            <a:r>
              <a:rPr altLang="en-US" lang="en-US"/>
              <a:t>A logical address (on 32-bit machine with 1K page size) is divided into:</a:t>
            </a:r>
          </a:p>
          <a:p>
            <a:pPr indent="-285749" lvl="1" marL="627062">
              <a:lnSpc>
                <a:spcPct val="90000"/>
              </a:lnSpc>
            </a:pPr>
            <a:r>
              <a:rPr altLang="en-US" lang="en-US"/>
              <a:t>a page number consisting of 22 bits</a:t>
            </a:r>
          </a:p>
          <a:p>
            <a:pPr indent="-285749" lvl="1" marL="627062">
              <a:lnSpc>
                <a:spcPct val="90000"/>
              </a:lnSpc>
            </a:pPr>
            <a:r>
              <a:rPr altLang="en-US" lang="en-US"/>
              <a:t>a page offset consisting of 10 bits</a:t>
            </a:r>
          </a:p>
          <a:p>
            <a:pPr indent="-285749" lvl="1" marL="627062">
              <a:lnSpc>
                <a:spcPct val="90000"/>
              </a:lnSpc>
            </a:pPr>
            <a:endParaRPr altLang="en-US" sz="800" lang="en-US"/>
          </a:p>
          <a:p>
            <a:pPr lvl="0">
              <a:lnSpc>
                <a:spcPct val="90000"/>
              </a:lnSpc>
            </a:pPr>
            <a:r>
              <a:rPr altLang="en-US" lang="en-US"/>
              <a:t>Since the page table is paged, the page number is further divided into:</a:t>
            </a:r>
          </a:p>
          <a:p>
            <a:pPr indent="-285749" lvl="1" marL="627062">
              <a:lnSpc>
                <a:spcPct val="90000"/>
              </a:lnSpc>
            </a:pPr>
            <a:r>
              <a:rPr altLang="en-US" lang="en-US"/>
              <a:t>a 12-bit page number </a:t>
            </a:r>
          </a:p>
          <a:p>
            <a:pPr indent="-285749" lvl="1" marL="627062">
              <a:lnSpc>
                <a:spcPct val="90000"/>
              </a:lnSpc>
            </a:pPr>
            <a:r>
              <a:rPr altLang="en-US" lang="en-US"/>
              <a:t>a 10-bit page offset</a:t>
            </a:r>
          </a:p>
          <a:p>
            <a:pPr indent="-285749" lvl="1" marL="627062">
              <a:lnSpc>
                <a:spcPct val="90000"/>
              </a:lnSpc>
            </a:pPr>
            <a:endParaRPr altLang="en-US" sz="800" lang="en-US"/>
          </a:p>
          <a:p>
            <a:pPr lvl="0">
              <a:lnSpc>
                <a:spcPct val="90000"/>
              </a:lnSpc>
            </a:pPr>
            <a:r>
              <a:rPr altLang="en-US" lang="en-US"/>
              <a:t>Thus, a logical address is as follows:</a:t>
            </a:r>
            <a:br/>
            <a:br/>
            <a:br/>
            <a:br/>
            <a:br/>
            <a:br/>
            <a:endParaRPr altLang="en-US" sz="1600" lang="en-US"/>
          </a:p>
          <a:p>
            <a:pPr lvl="0">
              <a:lnSpc>
                <a:spcPct val="90000"/>
              </a:lnSpc>
            </a:pPr>
            <a:r>
              <a:rPr altLang="en-US" lang="en-US"/>
              <a:t>where</a:t>
            </a:r>
            <a:r>
              <a:rPr altLang="en-US" i="1" lang="en-US"/>
              <a:t> p</a:t>
            </a:r>
            <a:r>
              <a:rPr altLang="en-US" baseline="-25000" i="1" lang="en-US"/>
              <a:t>1</a:t>
            </a:r>
            <a:r>
              <a:rPr altLang="en-US" lang="en-US"/>
              <a:t> is an index into the outer page table, and </a:t>
            </a:r>
            <a:r>
              <a:rPr altLang="en-US" i="1" lang="en-US"/>
              <a:t>p</a:t>
            </a:r>
            <a:r>
              <a:rPr altLang="en-US" baseline="-25000" i="1" lang="en-US"/>
              <a:t>2</a:t>
            </a:r>
            <a:r>
              <a:rPr altLang="en-US" lang="en-US"/>
              <a:t> is the displacement within the page of the inner page table</a:t>
            </a:r>
          </a:p>
          <a:p>
            <a:pPr lvl="0">
              <a:lnSpc>
                <a:spcPct val="90000"/>
              </a:lnSpc>
            </a:pPr>
            <a:r>
              <a:rPr altLang="en-US" lang="en-US"/>
              <a:t>Known as </a:t>
            </a:r>
            <a:r>
              <a:rPr altLang="en-US" b="1" lang="en-US">
                <a:solidFill>
                  <a:srgbClr val="3366FF"/>
                </a:solidFill>
              </a:rPr>
              <a:t>forward-mapped page table</a:t>
            </a:r>
          </a:p>
        </p:txBody>
      </p:sp>
      <p:pic>
        <p:nvPicPr>
          <p:cNvPr id="2097174" name=""/>
          <p:cNvPicPr>
            <a:picLocks/>
          </p:cNvPicPr>
          <p:nvPr/>
        </p:nvPicPr>
        <p:blipFill>
          <a:blip xmlns:r="http://schemas.openxmlformats.org/officeDocument/2006/relationships" r:embed="rId1"/>
          <a:srcRect l="0" t="0" r="0" b="0"/>
          <a:stretch>
            <a:fillRect/>
          </a:stretch>
        </p:blipFill>
        <p:spPr>
          <a:xfrm rot="0">
            <a:off x="2360612" y="3875087"/>
            <a:ext cx="3159125" cy="1055687"/>
          </a:xfrm>
          <a:prstGeom prst="rect"/>
          <a:noFill/>
          <a:ln>
            <a:noFill/>
          </a:ln>
        </p:spPr>
      </p:pic>
    </p:spTree>
  </p:cSld>
  <p:clrMapOvr>
    <a:masterClrMapping/>
  </p:clrMapOvr>
  <p:timing/>
</p:sld>
</file>

<file path=ppt/slides/slide53.xml><?xml version="1.0" encoding="utf-8"?>
<p:sld xmlns:a="http://schemas.openxmlformats.org/drawingml/2006/main" xmlns:r="http://schemas.openxmlformats.org/officeDocument/2006/relationships" xmlns:p="http://schemas.openxmlformats.org/presentationml/2006/main" showMasterSp="1">
  <p:cSld>
    <p:spTree>
      <p:nvGrpSpPr>
        <p:cNvPr id="235" name=""/>
        <p:cNvGrpSpPr/>
        <p:nvPr/>
      </p:nvGrpSpPr>
      <p:grpSpPr>
        <a:xfrm rot="0">
          <a:off x="0" y="0"/>
          <a:ext cx="0" cy="0"/>
          <a:chOff x="0" y="0"/>
          <a:chExt cx="0" cy="0"/>
        </a:xfrm>
      </p:grpSpPr>
      <p:sp>
        <p:nvSpPr>
          <p:cNvPr id="1048843" name=""/>
          <p:cNvSpPr/>
          <p:nvPr>
            <p:ph type="title" sz="full" idx="0"/>
          </p:nvPr>
        </p:nvSpPr>
        <p:spPr>
          <a:xfrm rot="0">
            <a:off x="1128712" y="152400"/>
            <a:ext cx="7558087"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Address-Translation Scheme</a:t>
            </a:r>
          </a:p>
        </p:txBody>
      </p:sp>
      <p:pic>
        <p:nvPicPr>
          <p:cNvPr id="2097175" name=""/>
          <p:cNvPicPr>
            <a:picLocks/>
          </p:cNvPicPr>
          <p:nvPr/>
        </p:nvPicPr>
        <p:blipFill>
          <a:blip xmlns:r="http://schemas.openxmlformats.org/officeDocument/2006/relationships" r:embed="rId1"/>
          <a:srcRect l="0" t="0" r="0" b="0"/>
          <a:stretch>
            <a:fillRect/>
          </a:stretch>
        </p:blipFill>
        <p:spPr>
          <a:xfrm rot="0">
            <a:off x="1497012" y="1258887"/>
            <a:ext cx="6389687" cy="2693987"/>
          </a:xfrm>
          <a:prstGeom prst="rect"/>
          <a:noFill/>
          <a:ln>
            <a:noFill/>
          </a:ln>
        </p:spPr>
      </p:pic>
    </p:spTree>
  </p:cSld>
  <p:clrMapOvr>
    <a:masterClrMapping/>
  </p:clrMapOvr>
  <p:timing/>
</p:sld>
</file>

<file path=ppt/slides/slide54.xml><?xml version="1.0" encoding="utf-8"?>
<p:sld xmlns:a="http://schemas.openxmlformats.org/drawingml/2006/main" xmlns:r="http://schemas.openxmlformats.org/officeDocument/2006/relationships" xmlns:p="http://schemas.openxmlformats.org/presentationml/2006/main" showMasterSp="1">
  <p:cSld>
    <p:spTree>
      <p:nvGrpSpPr>
        <p:cNvPr id="238" name=""/>
        <p:cNvGrpSpPr/>
        <p:nvPr/>
      </p:nvGrpSpPr>
      <p:grpSpPr>
        <a:xfrm rot="0">
          <a:off x="0" y="0"/>
          <a:ext cx="0" cy="0"/>
          <a:chOff x="0" y="0"/>
          <a:chExt cx="0" cy="0"/>
        </a:xfrm>
      </p:grpSpPr>
      <p:sp>
        <p:nvSpPr>
          <p:cNvPr id="1048847" name=""/>
          <p:cNvSpPr/>
          <p:nvPr>
            <p:ph type="title" sz="full" idx="0"/>
          </p:nvPr>
        </p:nvSpPr>
        <p:spPr>
          <a:xfrm rot="0">
            <a:off x="536575" y="166687"/>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r>
              <a:rPr altLang="en-US" lang="en-US"/>
              <a:t>64-bit Logical Address Space</a:t>
            </a:r>
          </a:p>
        </p:txBody>
      </p:sp>
      <p:sp>
        <p:nvSpPr>
          <p:cNvPr id="1048848" name=""/>
          <p:cNvSpPr/>
          <p:nvPr>
            <p:ph sz="full" idx="1"/>
          </p:nvPr>
        </p:nvSpPr>
        <p:spPr>
          <a:xfrm rot="0">
            <a:off x="806450" y="1201737"/>
            <a:ext cx="8116887" cy="5087937"/>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Even two-level paging scheme not sufficient</a:t>
            </a:r>
          </a:p>
          <a:p>
            <a:pPr lvl="0"/>
            <a:r>
              <a:rPr altLang="en-US" lang="en-US"/>
              <a:t>If page size is 4 KB (2</a:t>
            </a:r>
            <a:r>
              <a:rPr altLang="en-US" baseline="30000" lang="en-US"/>
              <a:t>12</a:t>
            </a:r>
            <a:r>
              <a:rPr altLang="en-US" lang="en-US"/>
              <a:t>)</a:t>
            </a:r>
          </a:p>
          <a:p>
            <a:pPr lvl="1"/>
            <a:r>
              <a:rPr altLang="en-US" lang="en-US"/>
              <a:t>Then page table has 2</a:t>
            </a:r>
            <a:r>
              <a:rPr altLang="en-US" baseline="30000" lang="en-US"/>
              <a:t>52</a:t>
            </a:r>
            <a:r>
              <a:rPr altLang="en-US" lang="en-US"/>
              <a:t> entries</a:t>
            </a:r>
          </a:p>
          <a:p>
            <a:pPr lvl="1"/>
            <a:r>
              <a:rPr altLang="en-US" lang="en-US"/>
              <a:t>If two level scheme, inner page tables could be 2</a:t>
            </a:r>
            <a:r>
              <a:rPr altLang="en-US" baseline="30000" lang="en-US"/>
              <a:t>10</a:t>
            </a:r>
            <a:r>
              <a:rPr altLang="en-US" lang="en-US"/>
              <a:t> 4-byte entries</a:t>
            </a:r>
          </a:p>
          <a:p>
            <a:pPr lvl="1"/>
            <a:r>
              <a:rPr altLang="en-US" lang="en-US"/>
              <a:t>Address would look like</a:t>
            </a:r>
          </a:p>
          <a:p>
            <a:pPr lvl="1"/>
            <a:endParaRPr altLang="en-US" lang="en-US"/>
          </a:p>
          <a:p>
            <a:pPr lvl="1"/>
            <a:endParaRPr altLang="en-US" lang="en-US"/>
          </a:p>
          <a:p>
            <a:pPr lvl="1">
              <a:buNone/>
            </a:pPr>
            <a:endParaRPr altLang="en-US" lang="en-US"/>
          </a:p>
          <a:p>
            <a:pPr lvl="1"/>
            <a:r>
              <a:rPr altLang="en-US" lang="en-US"/>
              <a:t>Outer page table has 2</a:t>
            </a:r>
            <a:r>
              <a:rPr altLang="en-US" baseline="30000" lang="en-US"/>
              <a:t>42</a:t>
            </a:r>
            <a:r>
              <a:rPr altLang="en-US" lang="en-US"/>
              <a:t> entries or 2</a:t>
            </a:r>
            <a:r>
              <a:rPr altLang="en-US" baseline="30000" lang="en-US"/>
              <a:t>44</a:t>
            </a:r>
            <a:r>
              <a:rPr altLang="en-US" lang="en-US"/>
              <a:t> bytes</a:t>
            </a:r>
          </a:p>
          <a:p>
            <a:pPr lvl="1"/>
            <a:r>
              <a:rPr altLang="en-US" lang="en-US"/>
              <a:t>One solution is to add a 2</a:t>
            </a:r>
            <a:r>
              <a:rPr altLang="en-US" baseline="30000" lang="en-US"/>
              <a:t>nd</a:t>
            </a:r>
            <a:r>
              <a:rPr altLang="en-US" lang="en-US"/>
              <a:t> outer page table</a:t>
            </a:r>
          </a:p>
          <a:p>
            <a:pPr lvl="1"/>
            <a:r>
              <a:rPr altLang="en-US" lang="en-US"/>
              <a:t>But in the following example the 2</a:t>
            </a:r>
            <a:r>
              <a:rPr altLang="en-US" baseline="30000" lang="en-US"/>
              <a:t>nd</a:t>
            </a:r>
            <a:r>
              <a:rPr altLang="en-US" lang="en-US"/>
              <a:t> outer page table is still 2</a:t>
            </a:r>
            <a:r>
              <a:rPr altLang="en-US" baseline="30000" lang="en-US"/>
              <a:t>34</a:t>
            </a:r>
            <a:r>
              <a:rPr altLang="en-US" lang="en-US"/>
              <a:t> bytes in size</a:t>
            </a:r>
          </a:p>
          <a:p>
            <a:pPr lvl="2"/>
            <a:r>
              <a:rPr altLang="en-US" lang="en-US"/>
              <a:t>And possibly 4 memory access to get to one physical memory location</a:t>
            </a:r>
          </a:p>
          <a:p>
            <a:pPr lvl="1"/>
            <a:endParaRPr altLang="en-US" lang="en-US"/>
          </a:p>
        </p:txBody>
      </p:sp>
      <p:pic>
        <p:nvPicPr>
          <p:cNvPr id="2097176" name=""/>
          <p:cNvPicPr>
            <a:picLocks/>
          </p:cNvPicPr>
          <p:nvPr/>
        </p:nvPicPr>
        <p:blipFill>
          <a:blip xmlns:r="http://schemas.openxmlformats.org/officeDocument/2006/relationships" r:embed="rId1"/>
          <a:srcRect l="0" t="0" r="0" b="0"/>
          <a:stretch>
            <a:fillRect/>
          </a:stretch>
        </p:blipFill>
        <p:spPr>
          <a:xfrm rot="0">
            <a:off x="2162175" y="3000375"/>
            <a:ext cx="3246437" cy="1165225"/>
          </a:xfrm>
          <a:prstGeom prst="rect"/>
          <a:noFill/>
          <a:ln>
            <a:noFill/>
          </a:ln>
        </p:spPr>
      </p:pic>
    </p:spTree>
  </p:cSld>
  <p:clrMapOvr>
    <a:masterClrMapping/>
  </p:clrMapOvr>
  <p:timing/>
</p:sld>
</file>

<file path=ppt/slides/slide55.xml><?xml version="1.0" encoding="utf-8"?>
<p:sld xmlns:a="http://schemas.openxmlformats.org/drawingml/2006/main" xmlns:r="http://schemas.openxmlformats.org/officeDocument/2006/relationships" xmlns:p="http://schemas.openxmlformats.org/presentationml/2006/main" showMasterSp="1">
  <p:cSld>
    <p:spTree>
      <p:nvGrpSpPr>
        <p:cNvPr id="239" name=""/>
        <p:cNvGrpSpPr/>
        <p:nvPr/>
      </p:nvGrpSpPr>
      <p:grpSpPr>
        <a:xfrm rot="0">
          <a:off x="0" y="0"/>
          <a:ext cx="0" cy="0"/>
          <a:chOff x="0" y="0"/>
          <a:chExt cx="0" cy="0"/>
        </a:xfrm>
      </p:grpSpPr>
      <p:sp>
        <p:nvSpPr>
          <p:cNvPr id="1048849" name=""/>
          <p:cNvSpPr/>
          <p:nvPr>
            <p:ph type="title" sz="full" idx="0"/>
          </p:nvPr>
        </p:nvSpPr>
        <p:spPr>
          <a:xfrm rot="0">
            <a:off x="865187" y="214312"/>
            <a:ext cx="7821612"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Three-level Paging Scheme</a:t>
            </a:r>
          </a:p>
        </p:txBody>
      </p:sp>
      <p:pic>
        <p:nvPicPr>
          <p:cNvPr id="2097177" name=""/>
          <p:cNvPicPr>
            <a:picLocks/>
          </p:cNvPicPr>
          <p:nvPr/>
        </p:nvPicPr>
        <p:blipFill>
          <a:blip xmlns:r="http://schemas.openxmlformats.org/officeDocument/2006/relationships" r:embed="rId1"/>
          <a:srcRect l="0" t="0" r="0" b="0"/>
          <a:stretch>
            <a:fillRect/>
          </a:stretch>
        </p:blipFill>
        <p:spPr>
          <a:xfrm rot="0">
            <a:off x="2324100" y="1293812"/>
            <a:ext cx="5241925" cy="1168400"/>
          </a:xfrm>
          <a:prstGeom prst="rect"/>
          <a:noFill/>
          <a:ln>
            <a:noFill/>
          </a:ln>
        </p:spPr>
      </p:pic>
      <p:pic>
        <p:nvPicPr>
          <p:cNvPr id="2097178" name=""/>
          <p:cNvPicPr>
            <a:picLocks/>
          </p:cNvPicPr>
          <p:nvPr/>
        </p:nvPicPr>
        <p:blipFill>
          <a:blip xmlns:r="http://schemas.openxmlformats.org/officeDocument/2006/relationships" r:embed="rId2"/>
          <a:srcRect l="0" t="0" r="0" b="0"/>
          <a:stretch>
            <a:fillRect/>
          </a:stretch>
        </p:blipFill>
        <p:spPr>
          <a:xfrm rot="0">
            <a:off x="2311400" y="3130550"/>
            <a:ext cx="5486400" cy="1062037"/>
          </a:xfrm>
          <a:prstGeom prst="rect"/>
          <a:noFill/>
          <a:ln>
            <a:noFill/>
          </a:ln>
        </p:spPr>
      </p:pic>
    </p:spTree>
  </p:cSld>
  <p:clrMapOvr>
    <a:masterClrMapping/>
  </p:clrMapOvr>
  <p:timing/>
</p:sld>
</file>

<file path=ppt/slides/slide56.xml><?xml version="1.0" encoding="utf-8"?>
<p:sld xmlns:a="http://schemas.openxmlformats.org/drawingml/2006/main" xmlns:r="http://schemas.openxmlformats.org/officeDocument/2006/relationships" xmlns:p="http://schemas.openxmlformats.org/presentationml/2006/main" showMasterSp="1">
  <p:cSld>
    <p:spTree>
      <p:nvGrpSpPr>
        <p:cNvPr id="242" name=""/>
        <p:cNvGrpSpPr/>
        <p:nvPr/>
      </p:nvGrpSpPr>
      <p:grpSpPr>
        <a:xfrm rot="0">
          <a:off x="0" y="0"/>
          <a:ext cx="0" cy="0"/>
          <a:chOff x="0" y="0"/>
          <a:chExt cx="0" cy="0"/>
        </a:xfrm>
      </p:grpSpPr>
      <p:sp>
        <p:nvSpPr>
          <p:cNvPr id="1048853" name=""/>
          <p:cNvSpPr/>
          <p:nvPr>
            <p:ph type="title" sz="full" idx="0"/>
          </p:nvPr>
        </p:nvSpPr>
        <p:spPr>
          <a:xfrm rot="0">
            <a:off x="846137" y="166687"/>
            <a:ext cx="7840662"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Hashed Page Tables</a:t>
            </a:r>
          </a:p>
        </p:txBody>
      </p:sp>
      <p:sp>
        <p:nvSpPr>
          <p:cNvPr id="1048854" name=""/>
          <p:cNvSpPr/>
          <p:nvPr>
            <p:ph type="body" sz="full" idx="1"/>
          </p:nvPr>
        </p:nvSpPr>
        <p:spPr>
          <a:xfrm rot="0">
            <a:off x="903287" y="1141412"/>
            <a:ext cx="7626350" cy="472281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Common in address spaces &gt; 32 bits</a:t>
            </a:r>
          </a:p>
          <a:p>
            <a:pPr lvl="0"/>
            <a:r>
              <a:rPr altLang="en-US" lang="en-US"/>
              <a:t>The virtual page number is hashed into a page table</a:t>
            </a:r>
          </a:p>
          <a:p>
            <a:pPr lvl="1"/>
            <a:r>
              <a:rPr altLang="en-US" lang="en-US"/>
              <a:t>This page table contains a chain of elements hashing to the same location</a:t>
            </a:r>
          </a:p>
          <a:p>
            <a:pPr lvl="0"/>
            <a:r>
              <a:rPr altLang="en-US" lang="en-US"/>
              <a:t>Each element contains (1) the virtual page number (2) the value of the mapped page frame (3) a pointer to the next element</a:t>
            </a:r>
          </a:p>
          <a:p>
            <a:pPr lvl="0"/>
            <a:r>
              <a:rPr altLang="en-US" lang="en-US"/>
              <a:t>Virtual page numbers are compared in this chain searching for a match</a:t>
            </a:r>
          </a:p>
          <a:p>
            <a:pPr lvl="1"/>
            <a:r>
              <a:rPr altLang="en-US" lang="en-US"/>
              <a:t>If a match is found, the corresponding physical frame is extracted</a:t>
            </a:r>
          </a:p>
          <a:p>
            <a:pPr lvl="0"/>
            <a:r>
              <a:rPr altLang="en-US" lang="en-US"/>
              <a:t>Variation for 64-bit addresses is </a:t>
            </a:r>
            <a:r>
              <a:rPr altLang="en-US" b="1" lang="en-US">
                <a:solidFill>
                  <a:srgbClr val="3366FF"/>
                </a:solidFill>
              </a:rPr>
              <a:t>clustered page tables</a:t>
            </a:r>
          </a:p>
          <a:p>
            <a:pPr lvl="1"/>
            <a:r>
              <a:rPr altLang="en-US" lang="en-US"/>
              <a:t>Similar to hashed but each entry refers to several pages (such as 16) rather than 1</a:t>
            </a:r>
          </a:p>
          <a:p>
            <a:pPr lvl="1"/>
            <a:r>
              <a:rPr altLang="en-US" lang="en-US"/>
              <a:t>Especially useful for </a:t>
            </a:r>
            <a:r>
              <a:rPr altLang="en-US" b="1" lang="en-US">
                <a:solidFill>
                  <a:srgbClr val="3366FF"/>
                </a:solidFill>
              </a:rPr>
              <a:t>sparse</a:t>
            </a:r>
            <a:r>
              <a:rPr altLang="en-US" lang="en-US"/>
              <a:t> address spaces (where memory references are non-contiguous and scattered) </a:t>
            </a:r>
          </a:p>
        </p:txBody>
      </p:sp>
    </p:spTree>
  </p:cSld>
  <p:clrMapOvr>
    <a:masterClrMapping/>
  </p:clrMapOvr>
  <p:timing/>
</p:sld>
</file>

<file path=ppt/slides/slide57.xml><?xml version="1.0" encoding="utf-8"?>
<p:sld xmlns:a="http://schemas.openxmlformats.org/drawingml/2006/main" xmlns:r="http://schemas.openxmlformats.org/officeDocument/2006/relationships" xmlns:p="http://schemas.openxmlformats.org/presentationml/2006/main" showMasterSp="1">
  <p:cSld>
    <p:spTree>
      <p:nvGrpSpPr>
        <p:cNvPr id="245" name=""/>
        <p:cNvGrpSpPr/>
        <p:nvPr/>
      </p:nvGrpSpPr>
      <p:grpSpPr>
        <a:xfrm rot="0">
          <a:off x="0" y="0"/>
          <a:ext cx="0" cy="0"/>
          <a:chOff x="0" y="0"/>
          <a:chExt cx="0" cy="0"/>
        </a:xfrm>
      </p:grpSpPr>
      <p:sp>
        <p:nvSpPr>
          <p:cNvPr id="1048858" name=""/>
          <p:cNvSpPr/>
          <p:nvPr>
            <p:ph type="title" sz="full" idx="0"/>
          </p:nvPr>
        </p:nvSpPr>
        <p:spPr>
          <a:xfrm rot="0">
            <a:off x="457200" y="152400"/>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Hashed Page Table</a:t>
            </a:r>
          </a:p>
        </p:txBody>
      </p:sp>
      <p:pic>
        <p:nvPicPr>
          <p:cNvPr id="2097179" name=""/>
          <p:cNvPicPr>
            <a:picLocks/>
          </p:cNvPicPr>
          <p:nvPr/>
        </p:nvPicPr>
        <p:blipFill>
          <a:blip xmlns:r="http://schemas.openxmlformats.org/officeDocument/2006/relationships" r:embed="rId1"/>
          <a:srcRect l="0" t="0" r="0" b="0"/>
          <a:stretch>
            <a:fillRect/>
          </a:stretch>
        </p:blipFill>
        <p:spPr>
          <a:xfrm rot="0">
            <a:off x="1512887" y="1274762"/>
            <a:ext cx="6616700" cy="3819525"/>
          </a:xfrm>
          <a:prstGeom prst="rect"/>
          <a:noFill/>
          <a:ln>
            <a:noFill/>
          </a:ln>
        </p:spPr>
      </p:pic>
    </p:spTree>
  </p:cSld>
  <p:clrMapOvr>
    <a:masterClrMapping/>
  </p:clrMapOvr>
  <p:timing/>
</p:sld>
</file>

<file path=ppt/slides/slide58.xml><?xml version="1.0" encoding="utf-8"?>
<p:sld xmlns:a="http://schemas.openxmlformats.org/drawingml/2006/main" xmlns:r="http://schemas.openxmlformats.org/officeDocument/2006/relationships" xmlns:p="http://schemas.openxmlformats.org/presentationml/2006/main" showMasterSp="1">
  <p:cSld>
    <p:spTree>
      <p:nvGrpSpPr>
        <p:cNvPr id="248" name=""/>
        <p:cNvGrpSpPr/>
        <p:nvPr/>
      </p:nvGrpSpPr>
      <p:grpSpPr>
        <a:xfrm rot="0">
          <a:off x="0" y="0"/>
          <a:ext cx="0" cy="0"/>
          <a:chOff x="0" y="0"/>
          <a:chExt cx="0" cy="0"/>
        </a:xfrm>
      </p:grpSpPr>
      <p:sp>
        <p:nvSpPr>
          <p:cNvPr id="1048862" name=""/>
          <p:cNvSpPr/>
          <p:nvPr>
            <p:ph type="title" sz="full" idx="0"/>
          </p:nvPr>
        </p:nvSpPr>
        <p:spPr>
          <a:xfrm rot="0">
            <a:off x="730250" y="152400"/>
            <a:ext cx="795655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Inverted Page Table</a:t>
            </a:r>
          </a:p>
        </p:txBody>
      </p:sp>
      <p:sp>
        <p:nvSpPr>
          <p:cNvPr id="1048863" name=""/>
          <p:cNvSpPr/>
          <p:nvPr>
            <p:ph type="body" sz="full" idx="1"/>
          </p:nvPr>
        </p:nvSpPr>
        <p:spPr>
          <a:xfrm rot="0">
            <a:off x="939800" y="1152525"/>
            <a:ext cx="7073900" cy="479266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Rather than each process having a page table and keeping track of all possible logical pages, track all physical pages</a:t>
            </a:r>
          </a:p>
          <a:p>
            <a:pPr lvl="0"/>
            <a:r>
              <a:rPr altLang="en-US" lang="en-US"/>
              <a:t>One entry for each real page of memory</a:t>
            </a:r>
          </a:p>
          <a:p>
            <a:pPr lvl="0"/>
            <a:r>
              <a:rPr altLang="en-US" lang="en-US"/>
              <a:t>Entry consists of the virtual address of the page stored in that real memory location, with information about the process that owns that page</a:t>
            </a:r>
          </a:p>
          <a:p>
            <a:pPr lvl="0"/>
            <a:r>
              <a:rPr altLang="en-US" lang="en-US"/>
              <a:t>Decreases memory needed to store each page table, but increases time needed to search the table when a page reference occurs</a:t>
            </a:r>
          </a:p>
          <a:p>
            <a:pPr lvl="0"/>
            <a:r>
              <a:rPr altLang="en-US" lang="en-US"/>
              <a:t>Use hash table to limit the search to one — or at most a few — page-table entries</a:t>
            </a:r>
          </a:p>
          <a:p>
            <a:pPr lvl="1"/>
            <a:r>
              <a:rPr altLang="en-US" lang="en-US"/>
              <a:t>TLB can accelerate access</a:t>
            </a:r>
          </a:p>
          <a:p>
            <a:pPr lvl="0"/>
            <a:r>
              <a:rPr altLang="en-US" lang="en-US"/>
              <a:t>But how to implement shared memory?</a:t>
            </a:r>
          </a:p>
          <a:p>
            <a:pPr lvl="1"/>
            <a:r>
              <a:rPr altLang="en-US" lang="en-US"/>
              <a:t>One mapping of a virtual address to the shared physical address</a:t>
            </a:r>
          </a:p>
        </p:txBody>
      </p:sp>
    </p:spTree>
  </p:cSld>
  <p:clrMapOvr>
    <a:masterClrMapping/>
  </p:clrMapOvr>
  <p:timing/>
</p:sld>
</file>

<file path=ppt/slides/slide59.xml><?xml version="1.0" encoding="utf-8"?>
<p:sld xmlns:a="http://schemas.openxmlformats.org/drawingml/2006/main" xmlns:r="http://schemas.openxmlformats.org/officeDocument/2006/relationships" xmlns:p="http://schemas.openxmlformats.org/presentationml/2006/main" showMasterSp="1">
  <p:cSld>
    <p:spTree>
      <p:nvGrpSpPr>
        <p:cNvPr id="251" name=""/>
        <p:cNvGrpSpPr/>
        <p:nvPr/>
      </p:nvGrpSpPr>
      <p:grpSpPr>
        <a:xfrm rot="0">
          <a:off x="0" y="0"/>
          <a:ext cx="0" cy="0"/>
          <a:chOff x="0" y="0"/>
          <a:chExt cx="0" cy="0"/>
        </a:xfrm>
      </p:grpSpPr>
      <p:sp>
        <p:nvSpPr>
          <p:cNvPr id="1048867" name=""/>
          <p:cNvSpPr/>
          <p:nvPr>
            <p:ph type="title" sz="full" idx="0"/>
          </p:nvPr>
        </p:nvSpPr>
        <p:spPr>
          <a:xfrm rot="0">
            <a:off x="958850" y="182562"/>
            <a:ext cx="779145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Inverted Page Table Architecture</a:t>
            </a:r>
          </a:p>
        </p:txBody>
      </p:sp>
      <p:pic>
        <p:nvPicPr>
          <p:cNvPr id="2097180" name=""/>
          <p:cNvPicPr>
            <a:picLocks/>
          </p:cNvPicPr>
          <p:nvPr/>
        </p:nvPicPr>
        <p:blipFill>
          <a:blip xmlns:r="http://schemas.openxmlformats.org/officeDocument/2006/relationships" r:embed="rId1"/>
          <a:srcRect l="0" t="0" r="0" b="0"/>
          <a:stretch>
            <a:fillRect/>
          </a:stretch>
        </p:blipFill>
        <p:spPr>
          <a:xfrm rot="0">
            <a:off x="1717675" y="1274762"/>
            <a:ext cx="6057900" cy="4189412"/>
          </a:xfrm>
          <a:prstGeom prst="rect"/>
          <a:noFill/>
          <a:ln>
            <a:noFill/>
          </a:ln>
        </p:spPr>
      </p:pic>
    </p:spTree>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showMasterSp="1">
  <p:cSld>
    <p:spTree>
      <p:nvGrpSpPr>
        <p:cNvPr id="104" name=""/>
        <p:cNvGrpSpPr/>
        <p:nvPr/>
      </p:nvGrpSpPr>
      <p:grpSpPr>
        <a:xfrm rot="0">
          <a:off x="0" y="0"/>
          <a:ext cx="0" cy="0"/>
          <a:chOff x="0" y="0"/>
          <a:chExt cx="0" cy="0"/>
        </a:xfrm>
      </p:grpSpPr>
      <p:sp>
        <p:nvSpPr>
          <p:cNvPr id="1048620" name=""/>
          <p:cNvSpPr/>
          <p:nvPr>
            <p:ph type="title" sz="full" idx="0"/>
          </p:nvPr>
        </p:nvSpPr>
        <p:spPr>
          <a:xfrm rot="0">
            <a:off x="941387" y="153987"/>
            <a:ext cx="7745412"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r>
              <a:rPr altLang="en-US" lang="en-US"/>
              <a:t>Hardware Address Protection</a:t>
            </a:r>
          </a:p>
        </p:txBody>
      </p:sp>
      <p:pic>
        <p:nvPicPr>
          <p:cNvPr id="2097156" name="" descr="8.02.pdf"/>
          <p:cNvPicPr>
            <a:picLocks/>
          </p:cNvPicPr>
          <p:nvPr>
            <p:ph sz="full" idx="1"/>
          </p:nvPr>
        </p:nvPicPr>
        <p:blipFill>
          <a:blip xmlns:r="http://schemas.openxmlformats.org/officeDocument/2006/relationships" r:embed="rId1"/>
          <a:srcRect l="0" t="-12790" r="0" b="-12790"/>
          <a:stretch>
            <a:fillRect/>
          </a:stretch>
        </p:blipFill>
        <p:spPr>
          <a:xfrm rot="0">
            <a:off x="1576387" y="1212850"/>
            <a:ext cx="6324600" cy="3482975"/>
          </a:xfrm>
          <a:prstGeom prst="rect"/>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1">
  <p:cSld>
    <p:spTree>
      <p:nvGrpSpPr>
        <p:cNvPr id="254" name=""/>
        <p:cNvGrpSpPr/>
        <p:nvPr/>
      </p:nvGrpSpPr>
      <p:grpSpPr>
        <a:xfrm rot="0">
          <a:off x="0" y="0"/>
          <a:ext cx="0" cy="0"/>
          <a:chOff x="0" y="0"/>
          <a:chExt cx="0" cy="0"/>
        </a:xfrm>
      </p:grpSpPr>
      <p:sp>
        <p:nvSpPr>
          <p:cNvPr id="1048871" name=""/>
          <p:cNvSpPr/>
          <p:nvPr>
            <p:ph type="title" sz="full" idx="0"/>
          </p:nvPr>
        </p:nvSpPr>
        <p:spPr>
          <a:xfrm rot="0">
            <a:off x="730250" y="198437"/>
            <a:ext cx="795655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Oracle SPARC Solaris</a:t>
            </a:r>
          </a:p>
        </p:txBody>
      </p:sp>
      <p:sp>
        <p:nvSpPr>
          <p:cNvPr id="1048872" name=""/>
          <p:cNvSpPr/>
          <p:nvPr>
            <p:ph type="body" sz="full" idx="1"/>
          </p:nvPr>
        </p:nvSpPr>
        <p:spPr>
          <a:xfrm rot="0">
            <a:off x="885825" y="1035050"/>
            <a:ext cx="7499350" cy="5062537"/>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Consider modern, 64-bit operating system example with tightly integrated HW</a:t>
            </a:r>
          </a:p>
          <a:p>
            <a:pPr lvl="1"/>
            <a:r>
              <a:rPr altLang="en-US" lang="en-US"/>
              <a:t>Goals are efficiency, low overhead</a:t>
            </a:r>
          </a:p>
          <a:p>
            <a:pPr lvl="0"/>
            <a:r>
              <a:rPr altLang="en-US" lang="en-US"/>
              <a:t>Based on hashing, but more complex</a:t>
            </a:r>
          </a:p>
          <a:p>
            <a:pPr lvl="0"/>
            <a:r>
              <a:rPr altLang="en-US" lang="en-US"/>
              <a:t>Two hash tables</a:t>
            </a:r>
          </a:p>
          <a:p>
            <a:pPr lvl="1"/>
            <a:r>
              <a:rPr altLang="en-US" lang="en-US"/>
              <a:t>One kernel and one for all user processes</a:t>
            </a:r>
          </a:p>
          <a:p>
            <a:pPr lvl="1"/>
            <a:r>
              <a:rPr altLang="en-US" lang="en-US"/>
              <a:t>Each maps memory addresses from virtual to physical memory</a:t>
            </a:r>
          </a:p>
          <a:p>
            <a:pPr lvl="1"/>
            <a:r>
              <a:rPr altLang="en-US" lang="en-US"/>
              <a:t>Each entry represents a contiguous area of mapped virtual memory,</a:t>
            </a:r>
          </a:p>
          <a:p>
            <a:pPr lvl="2"/>
            <a:r>
              <a:rPr altLang="en-US" lang="en-US"/>
              <a:t>More efficient than having a separate hash-table entry for each page</a:t>
            </a:r>
          </a:p>
          <a:p>
            <a:pPr lvl="1"/>
            <a:r>
              <a:rPr altLang="en-US" lang="en-US"/>
              <a:t>Each entry has  base address and  span (indicating the number of pages the entry represents)</a:t>
            </a:r>
          </a:p>
          <a:p>
            <a:pPr lvl="0"/>
            <a:endParaRPr altLang="en-US" sz="1400" lang="en-US"/>
          </a:p>
        </p:txBody>
      </p:sp>
    </p:spTree>
  </p:cSld>
  <p:clrMapOvr>
    <a:masterClrMapping/>
  </p:clrMapOvr>
  <p:timing/>
</p:sld>
</file>

<file path=ppt/slides/slide61.xml><?xml version="1.0" encoding="utf-8"?>
<p:sld xmlns:a="http://schemas.openxmlformats.org/drawingml/2006/main" xmlns:r="http://schemas.openxmlformats.org/officeDocument/2006/relationships" xmlns:p="http://schemas.openxmlformats.org/presentationml/2006/main" showMasterSp="1">
  <p:cSld>
    <p:spTree>
      <p:nvGrpSpPr>
        <p:cNvPr id="257" name=""/>
        <p:cNvGrpSpPr/>
        <p:nvPr/>
      </p:nvGrpSpPr>
      <p:grpSpPr>
        <a:xfrm rot="0">
          <a:off x="0" y="0"/>
          <a:ext cx="0" cy="0"/>
          <a:chOff x="0" y="0"/>
          <a:chExt cx="0" cy="0"/>
        </a:xfrm>
      </p:grpSpPr>
      <p:sp>
        <p:nvSpPr>
          <p:cNvPr id="1048876" name=""/>
          <p:cNvSpPr/>
          <p:nvPr>
            <p:ph type="title" sz="full" idx="0"/>
          </p:nvPr>
        </p:nvSpPr>
        <p:spPr>
          <a:xfrm rot="0">
            <a:off x="762000" y="198437"/>
            <a:ext cx="795655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Oracle SPARC Solaris (Cont.)</a:t>
            </a:r>
          </a:p>
        </p:txBody>
      </p:sp>
      <p:sp>
        <p:nvSpPr>
          <p:cNvPr id="1048877" name=""/>
          <p:cNvSpPr/>
          <p:nvPr>
            <p:ph type="body" sz="full" idx="1"/>
          </p:nvPr>
        </p:nvSpPr>
        <p:spPr>
          <a:xfrm rot="0">
            <a:off x="981075" y="1096962"/>
            <a:ext cx="7515225" cy="5062537"/>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TLB holds translation table entries (TTEs) for fast hardware lookups</a:t>
            </a:r>
          </a:p>
          <a:p>
            <a:pPr lvl="1"/>
            <a:r>
              <a:rPr altLang="en-US" lang="en-US"/>
              <a:t>A cache of TTEs reside in a translation storage buffer (TSB)</a:t>
            </a:r>
          </a:p>
          <a:p>
            <a:pPr lvl="2"/>
            <a:r>
              <a:rPr altLang="en-US" lang="en-US"/>
              <a:t>Includes an entry per recently accessed page</a:t>
            </a:r>
          </a:p>
          <a:p>
            <a:pPr lvl="0"/>
            <a:r>
              <a:rPr altLang="en-US" lang="en-US"/>
              <a:t>Virtual address reference causes TLB search </a:t>
            </a:r>
          </a:p>
          <a:p>
            <a:pPr lvl="1"/>
            <a:r>
              <a:rPr altLang="en-US" lang="en-US"/>
              <a:t>If miss, hardware walks the in-memory TSB looking for the TTE corresponding to the address</a:t>
            </a:r>
          </a:p>
          <a:p>
            <a:pPr lvl="2"/>
            <a:r>
              <a:rPr altLang="en-US" lang="en-US"/>
              <a:t>If match found, the CPU copies the TSB entry into the TLB and translation completes</a:t>
            </a:r>
          </a:p>
          <a:p>
            <a:pPr lvl="2"/>
            <a:r>
              <a:rPr altLang="en-US" lang="en-US"/>
              <a:t>If no match found, kernel interrupted to search the hash table</a:t>
            </a:r>
          </a:p>
          <a:p>
            <a:pPr lvl="3"/>
            <a:r>
              <a:rPr altLang="en-US" lang="en-US"/>
              <a:t>The kernel then creates a TTE from the appropriate hash table and stores it in the TSB, Interrupt handler returns control to the MMU, which completes the address translation. </a:t>
            </a:r>
          </a:p>
          <a:p>
            <a:pPr lvl="0"/>
            <a:endParaRPr altLang="en-US" lang="en-US"/>
          </a:p>
        </p:txBody>
      </p:sp>
    </p:spTree>
  </p:cSld>
  <p:clrMapOvr>
    <a:masterClrMapping/>
  </p:clrMapOvr>
  <p:timing/>
</p:sld>
</file>

<file path=ppt/slides/slide62.xml><?xml version="1.0" encoding="utf-8"?>
<p:sld xmlns:a="http://schemas.openxmlformats.org/drawingml/2006/main" xmlns:r="http://schemas.openxmlformats.org/officeDocument/2006/relationships" xmlns:p="http://schemas.openxmlformats.org/presentationml/2006/main" showMasterSp="1">
  <p:cSld>
    <p:spTree>
      <p:nvGrpSpPr>
        <p:cNvPr id="260" name=""/>
        <p:cNvGrpSpPr/>
        <p:nvPr/>
      </p:nvGrpSpPr>
      <p:grpSpPr>
        <a:xfrm rot="0">
          <a:off x="0" y="0"/>
          <a:ext cx="0" cy="0"/>
          <a:chOff x="0" y="0"/>
          <a:chExt cx="0" cy="0"/>
        </a:xfrm>
      </p:grpSpPr>
      <p:sp>
        <p:nvSpPr>
          <p:cNvPr id="1048881" name=""/>
          <p:cNvSpPr/>
          <p:nvPr>
            <p:ph type="title" sz="full" idx="0"/>
          </p:nvPr>
        </p:nvSpPr>
        <p:spPr>
          <a:xfrm rot="0">
            <a:off x="1127125" y="142875"/>
            <a:ext cx="76073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400" lang="en-US"/>
              <a:t>Example: The Intel 32 and 64-bit Architectures</a:t>
            </a:r>
          </a:p>
        </p:txBody>
      </p:sp>
      <p:sp>
        <p:nvSpPr>
          <p:cNvPr id="1048882" name=""/>
          <p:cNvSpPr/>
          <p:nvPr>
            <p:ph type="body" sz="full" idx="1"/>
          </p:nvPr>
        </p:nvSpPr>
        <p:spPr>
          <a:xfrm rot="0">
            <a:off x="885825" y="1233487"/>
            <a:ext cx="7743825" cy="4530725"/>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r>
              <a:rPr altLang="en-US" lang="en-US"/>
              <a:t>Dominant industry chips</a:t>
            </a:r>
          </a:p>
          <a:p>
            <a:endParaRPr altLang="en-US" lang="en-US"/>
          </a:p>
          <a:p>
            <a:r>
              <a:rPr altLang="en-US" lang="en-US"/>
              <a:t>Pentium CPUs are 32-bit and called IA-32 architecture</a:t>
            </a:r>
          </a:p>
          <a:p>
            <a:endParaRPr altLang="en-US" lang="en-US"/>
          </a:p>
          <a:p>
            <a:r>
              <a:rPr altLang="en-US" lang="en-US"/>
              <a:t>Current Intel CPUs are 64-bit and called IA-64 architecture</a:t>
            </a:r>
          </a:p>
          <a:p>
            <a:endParaRPr altLang="en-US" lang="en-US"/>
          </a:p>
          <a:p>
            <a:r>
              <a:rPr altLang="en-US" lang="en-US"/>
              <a:t>Many variations in the chips, cover the main ideas here</a:t>
            </a:r>
          </a:p>
          <a:p>
            <a:endParaRPr altLang="en-US" lang="en-US"/>
          </a:p>
        </p:txBody>
      </p:sp>
    </p:spTree>
  </p:cSld>
  <p:clrMapOvr>
    <a:masterClrMapping/>
  </p:clrMapOvr>
  <p:timing/>
</p:sld>
</file>

<file path=ppt/slides/slide63.xml><?xml version="1.0" encoding="utf-8"?>
<p:sld xmlns:a="http://schemas.openxmlformats.org/drawingml/2006/main" xmlns:r="http://schemas.openxmlformats.org/officeDocument/2006/relationships" xmlns:p="http://schemas.openxmlformats.org/presentationml/2006/main" showMasterSp="1">
  <p:cSld>
    <p:spTree>
      <p:nvGrpSpPr>
        <p:cNvPr id="263" name=""/>
        <p:cNvGrpSpPr/>
        <p:nvPr/>
      </p:nvGrpSpPr>
      <p:grpSpPr>
        <a:xfrm rot="0">
          <a:off x="0" y="0"/>
          <a:ext cx="0" cy="0"/>
          <a:chOff x="0" y="0"/>
          <a:chExt cx="0" cy="0"/>
        </a:xfrm>
      </p:grpSpPr>
      <p:sp>
        <p:nvSpPr>
          <p:cNvPr id="1048886" name=""/>
          <p:cNvSpPr/>
          <p:nvPr>
            <p:ph type="title" sz="full" idx="0"/>
          </p:nvPr>
        </p:nvSpPr>
        <p:spPr>
          <a:xfrm rot="0">
            <a:off x="1425575" y="166687"/>
            <a:ext cx="76073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800" lang="en-US"/>
              <a:t>Example: The Intel IA-32 Architecture</a:t>
            </a:r>
          </a:p>
        </p:txBody>
      </p:sp>
      <p:sp>
        <p:nvSpPr>
          <p:cNvPr id="1048887" name=""/>
          <p:cNvSpPr/>
          <p:nvPr>
            <p:ph type="body" sz="full" idx="1"/>
          </p:nvPr>
        </p:nvSpPr>
        <p:spPr>
          <a:xfrm rot="0">
            <a:off x="885825" y="1087437"/>
            <a:ext cx="7091362" cy="4530725"/>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Supports both segmentation and segmentation with paging</a:t>
            </a:r>
          </a:p>
          <a:p>
            <a:pPr lvl="1"/>
            <a:r>
              <a:rPr altLang="en-US" lang="en-US"/>
              <a:t>Each segment can be 4 GB</a:t>
            </a:r>
          </a:p>
          <a:p>
            <a:pPr lvl="1"/>
            <a:r>
              <a:rPr altLang="en-US" lang="en-US"/>
              <a:t>Up to 16 K segments per process</a:t>
            </a:r>
          </a:p>
          <a:p>
            <a:pPr lvl="1"/>
            <a:r>
              <a:rPr altLang="en-US" lang="en-US"/>
              <a:t>Divided into two partitions</a:t>
            </a:r>
          </a:p>
          <a:p>
            <a:pPr lvl="2"/>
            <a:r>
              <a:rPr altLang="en-US" lang="en-US"/>
              <a:t>First partition of up to 8 K segments are private to process (kept in </a:t>
            </a:r>
            <a:r>
              <a:rPr altLang="en-US" b="1" lang="en-US">
                <a:solidFill>
                  <a:srgbClr val="3366FF"/>
                </a:solidFill>
              </a:rPr>
              <a:t>local descriptor table </a:t>
            </a:r>
            <a:r>
              <a:rPr altLang="en-US" lang="en-US"/>
              <a:t>(</a:t>
            </a:r>
            <a:r>
              <a:rPr altLang="en-US" b="1" lang="en-US">
                <a:solidFill>
                  <a:srgbClr val="3366FF"/>
                </a:solidFill>
              </a:rPr>
              <a:t>LDT</a:t>
            </a:r>
            <a:r>
              <a:rPr altLang="en-US" lang="en-US"/>
              <a:t>))</a:t>
            </a:r>
          </a:p>
          <a:p>
            <a:pPr lvl="2"/>
            <a:r>
              <a:rPr altLang="en-US" lang="en-US"/>
              <a:t>Second partition of up to 8K segments shared among all processes (kept in </a:t>
            </a:r>
            <a:r>
              <a:rPr altLang="en-US" b="1" lang="en-US">
                <a:solidFill>
                  <a:srgbClr val="3366FF"/>
                </a:solidFill>
              </a:rPr>
              <a:t>global descriptor table </a:t>
            </a:r>
            <a:r>
              <a:rPr altLang="en-US" lang="en-US"/>
              <a:t>(</a:t>
            </a:r>
            <a:r>
              <a:rPr altLang="en-US" b="1" lang="en-US">
                <a:solidFill>
                  <a:srgbClr val="3366FF"/>
                </a:solidFill>
              </a:rPr>
              <a:t>GDT</a:t>
            </a:r>
            <a:r>
              <a:rPr altLang="en-US" lang="en-US"/>
              <a:t>))</a:t>
            </a:r>
          </a:p>
          <a:p>
            <a:pPr lvl="0"/>
            <a:endParaRPr altLang="en-US" lang="en-US"/>
          </a:p>
        </p:txBody>
      </p:sp>
    </p:spTree>
  </p:cSld>
  <p:clrMapOvr>
    <a:masterClrMapping/>
  </p:clrMapOvr>
  <p:timing/>
</p:sld>
</file>

<file path=ppt/slides/slide64.xml><?xml version="1.0" encoding="utf-8"?>
<p:sld xmlns:a="http://schemas.openxmlformats.org/drawingml/2006/main" xmlns:r="http://schemas.openxmlformats.org/officeDocument/2006/relationships" xmlns:p="http://schemas.openxmlformats.org/presentationml/2006/main" showMasterSp="1">
  <p:cSld>
    <p:spTree>
      <p:nvGrpSpPr>
        <p:cNvPr id="266" name=""/>
        <p:cNvGrpSpPr/>
        <p:nvPr/>
      </p:nvGrpSpPr>
      <p:grpSpPr>
        <a:xfrm rot="0">
          <a:off x="0" y="0"/>
          <a:ext cx="0" cy="0"/>
          <a:chOff x="0" y="0"/>
          <a:chExt cx="0" cy="0"/>
        </a:xfrm>
      </p:grpSpPr>
      <p:sp>
        <p:nvSpPr>
          <p:cNvPr id="1048891" name=""/>
          <p:cNvSpPr/>
          <p:nvPr>
            <p:ph type="title" sz="full" idx="0"/>
          </p:nvPr>
        </p:nvSpPr>
        <p:spPr>
          <a:xfrm rot="0">
            <a:off x="1425575" y="73025"/>
            <a:ext cx="76073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400" lang="en-US"/>
              <a:t>Example: The Intel IA-32 Architecture (Cont.)</a:t>
            </a:r>
          </a:p>
        </p:txBody>
      </p:sp>
      <p:sp>
        <p:nvSpPr>
          <p:cNvPr id="1048892" name=""/>
          <p:cNvSpPr/>
          <p:nvPr>
            <p:ph type="body" sz="full" idx="1"/>
          </p:nvPr>
        </p:nvSpPr>
        <p:spPr>
          <a:xfrm rot="0">
            <a:off x="885825" y="1087437"/>
            <a:ext cx="7743825" cy="4530725"/>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lang="en-US"/>
              <a:t>CPU generates logical address</a:t>
            </a:r>
          </a:p>
          <a:p>
            <a:pPr lvl="1"/>
            <a:r>
              <a:rPr altLang="en-US" lang="en-US"/>
              <a:t>Selector given to segmentation unit</a:t>
            </a:r>
          </a:p>
          <a:p>
            <a:pPr lvl="2"/>
            <a:r>
              <a:rPr altLang="en-US" lang="en-US"/>
              <a:t>Which produces linear addresses </a:t>
            </a:r>
          </a:p>
          <a:p>
            <a:pPr lvl="2">
              <a:buNone/>
            </a:pPr>
            <a:endParaRPr altLang="en-US" lang="en-US"/>
          </a:p>
          <a:p>
            <a:pPr lvl="2"/>
            <a:endParaRPr altLang="en-US" lang="en-US"/>
          </a:p>
          <a:p>
            <a:pPr lvl="1"/>
            <a:r>
              <a:rPr altLang="en-US" lang="en-US"/>
              <a:t>Linear address given to paging unit</a:t>
            </a:r>
          </a:p>
          <a:p>
            <a:pPr lvl="2"/>
            <a:r>
              <a:rPr altLang="en-US" lang="en-US"/>
              <a:t>Which generates physical address in main memory</a:t>
            </a:r>
          </a:p>
          <a:p>
            <a:pPr lvl="2"/>
            <a:r>
              <a:rPr altLang="en-US" lang="en-US"/>
              <a:t>Paging units form equivalent of MMU</a:t>
            </a:r>
          </a:p>
          <a:p>
            <a:pPr lvl="2"/>
            <a:r>
              <a:rPr altLang="en-US" lang="en-US"/>
              <a:t>Pages sizes can be 4 KB or 4 MB</a:t>
            </a:r>
          </a:p>
          <a:p>
            <a:pPr lvl="0"/>
            <a:endParaRPr altLang="en-US" lang="en-US"/>
          </a:p>
        </p:txBody>
      </p:sp>
      <p:pic>
        <p:nvPicPr>
          <p:cNvPr id="2097181" name="" descr="Screen Shot 2013-01-04 at 12.24.50 PM.png"/>
          <p:cNvPicPr>
            <a:picLocks/>
          </p:cNvPicPr>
          <p:nvPr/>
        </p:nvPicPr>
        <p:blipFill>
          <a:blip xmlns:r="http://schemas.openxmlformats.org/officeDocument/2006/relationships" r:embed="rId1"/>
          <a:srcRect l="0" t="0" r="0" b="0"/>
          <a:stretch>
            <a:fillRect/>
          </a:stretch>
        </p:blipFill>
        <p:spPr>
          <a:xfrm rot="0">
            <a:off x="2205037" y="2141537"/>
            <a:ext cx="2436812" cy="784225"/>
          </a:xfrm>
          <a:prstGeom prst="rect"/>
          <a:noFill/>
          <a:ln>
            <a:noFill/>
          </a:ln>
        </p:spPr>
      </p:pic>
    </p:spTree>
  </p:cSld>
  <p:clrMapOvr>
    <a:masterClrMapping/>
  </p:clrMapOvr>
  <p:timing/>
</p:sld>
</file>

<file path=ppt/slides/slide65.xml><?xml version="1.0" encoding="utf-8"?>
<p:sld xmlns:a="http://schemas.openxmlformats.org/drawingml/2006/main" xmlns:r="http://schemas.openxmlformats.org/officeDocument/2006/relationships" xmlns:p="http://schemas.openxmlformats.org/presentationml/2006/main" showMasterSp="1">
  <p:cSld>
    <p:spTree>
      <p:nvGrpSpPr>
        <p:cNvPr id="269" name=""/>
        <p:cNvGrpSpPr/>
        <p:nvPr/>
      </p:nvGrpSpPr>
      <p:grpSpPr>
        <a:xfrm rot="0">
          <a:off x="0" y="0"/>
          <a:ext cx="0" cy="0"/>
          <a:chOff x="0" y="0"/>
          <a:chExt cx="0" cy="0"/>
        </a:xfrm>
      </p:grpSpPr>
      <p:sp>
        <p:nvSpPr>
          <p:cNvPr id="1048896" name=""/>
          <p:cNvSpPr/>
          <p:nvPr>
            <p:ph type="title" sz="full" idx="0"/>
          </p:nvPr>
        </p:nvSpPr>
        <p:spPr>
          <a:xfrm rot="0">
            <a:off x="1306512" y="20637"/>
            <a:ext cx="7670800" cy="619125"/>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400" lang="en-US"/>
              <a:t>Logical to Physical Address Translation in IA-32</a:t>
            </a:r>
          </a:p>
        </p:txBody>
      </p:sp>
      <p:pic>
        <p:nvPicPr>
          <p:cNvPr id="2097182" name=""/>
          <p:cNvPicPr>
            <a:picLocks/>
          </p:cNvPicPr>
          <p:nvPr/>
        </p:nvPicPr>
        <p:blipFill>
          <a:blip xmlns:r="http://schemas.openxmlformats.org/officeDocument/2006/relationships" r:embed="rId1"/>
          <a:srcRect l="638" t="35571" r="661" b="35571"/>
          <a:stretch>
            <a:fillRect/>
          </a:stretch>
        </p:blipFill>
        <p:spPr>
          <a:xfrm rot="0">
            <a:off x="2049462" y="3084512"/>
            <a:ext cx="4595812" cy="1008062"/>
          </a:xfrm>
          <a:prstGeom prst="rect"/>
          <a:noFill/>
          <a:ln>
            <a:noFill/>
          </a:ln>
        </p:spPr>
      </p:pic>
      <p:pic>
        <p:nvPicPr>
          <p:cNvPr id="2097183" name=""/>
          <p:cNvPicPr>
            <a:picLocks/>
          </p:cNvPicPr>
          <p:nvPr/>
        </p:nvPicPr>
        <p:blipFill>
          <a:blip xmlns:r="http://schemas.openxmlformats.org/officeDocument/2006/relationships" r:embed="rId2"/>
          <a:srcRect l="0" t="0" r="0" b="0"/>
          <a:stretch>
            <a:fillRect/>
          </a:stretch>
        </p:blipFill>
        <p:spPr>
          <a:xfrm rot="0">
            <a:off x="1954212" y="1524000"/>
            <a:ext cx="6157912" cy="819150"/>
          </a:xfrm>
          <a:prstGeom prst="rect"/>
          <a:noFill/>
          <a:ln>
            <a:noFill/>
          </a:ln>
        </p:spPr>
      </p:pic>
    </p:spTree>
  </p:cSld>
  <p:clrMapOvr>
    <a:masterClrMapping/>
  </p:clrMapOvr>
  <p:timing/>
</p:sld>
</file>

<file path=ppt/slides/slide66.xml><?xml version="1.0" encoding="utf-8"?>
<p:sld xmlns:a="http://schemas.openxmlformats.org/drawingml/2006/main" xmlns:r="http://schemas.openxmlformats.org/officeDocument/2006/relationships" xmlns:p="http://schemas.openxmlformats.org/presentationml/2006/main" showMasterSp="1">
  <p:cSld>
    <p:spTree>
      <p:nvGrpSpPr>
        <p:cNvPr id="272" name=""/>
        <p:cNvGrpSpPr/>
        <p:nvPr/>
      </p:nvGrpSpPr>
      <p:grpSpPr>
        <a:xfrm rot="0">
          <a:off x="0" y="0"/>
          <a:ext cx="0" cy="0"/>
          <a:chOff x="0" y="0"/>
          <a:chExt cx="0" cy="0"/>
        </a:xfrm>
      </p:grpSpPr>
      <p:sp>
        <p:nvSpPr>
          <p:cNvPr id="1048900" name=""/>
          <p:cNvSpPr/>
          <p:nvPr>
            <p:ph type="title" sz="full" idx="0"/>
          </p:nvPr>
        </p:nvSpPr>
        <p:spPr>
          <a:xfrm rot="0">
            <a:off x="1195387" y="198437"/>
            <a:ext cx="7491412"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Intel IA-32 Segmentation</a:t>
            </a:r>
          </a:p>
        </p:txBody>
      </p:sp>
      <p:pic>
        <p:nvPicPr>
          <p:cNvPr id="2097184" name="" descr="8"/>
          <p:cNvPicPr>
            <a:picLocks/>
          </p:cNvPicPr>
          <p:nvPr/>
        </p:nvPicPr>
        <p:blipFill>
          <a:blip xmlns:r="http://schemas.openxmlformats.org/officeDocument/2006/relationships" r:embed="rId1"/>
          <a:srcRect l="0" t="0" r="0" b="0"/>
          <a:stretch>
            <a:fillRect/>
          </a:stretch>
        </p:blipFill>
        <p:spPr>
          <a:xfrm rot="0">
            <a:off x="1876425" y="1314450"/>
            <a:ext cx="6034087" cy="3703637"/>
          </a:xfrm>
          <a:prstGeom prst="rect"/>
          <a:noFill/>
          <a:ln>
            <a:noFill/>
          </a:ln>
        </p:spPr>
      </p:pic>
    </p:spTree>
  </p:cSld>
  <p:clrMapOvr>
    <a:masterClrMapping/>
  </p:clrMapOvr>
  <p:timing/>
</p:sld>
</file>

<file path=ppt/slides/slide67.xml><?xml version="1.0" encoding="utf-8"?>
<p:sld xmlns:a="http://schemas.openxmlformats.org/drawingml/2006/main" xmlns:r="http://schemas.openxmlformats.org/officeDocument/2006/relationships" xmlns:p="http://schemas.openxmlformats.org/presentationml/2006/main" showMasterSp="1">
  <p:cSld>
    <p:spTree>
      <p:nvGrpSpPr>
        <p:cNvPr id="275" name=""/>
        <p:cNvGrpSpPr/>
        <p:nvPr/>
      </p:nvGrpSpPr>
      <p:grpSpPr>
        <a:xfrm rot="0">
          <a:off x="0" y="0"/>
          <a:ext cx="0" cy="0"/>
          <a:chOff x="0" y="0"/>
          <a:chExt cx="0" cy="0"/>
        </a:xfrm>
      </p:grpSpPr>
      <p:sp>
        <p:nvSpPr>
          <p:cNvPr id="1048904" name=""/>
          <p:cNvSpPr/>
          <p:nvPr>
            <p:ph type="title" sz="full" idx="0"/>
          </p:nvPr>
        </p:nvSpPr>
        <p:spPr>
          <a:xfrm rot="0">
            <a:off x="817562" y="182562"/>
            <a:ext cx="7869237"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Intel IA-32 Paging Architecture</a:t>
            </a:r>
          </a:p>
        </p:txBody>
      </p:sp>
      <p:pic>
        <p:nvPicPr>
          <p:cNvPr id="2097185" name=""/>
          <p:cNvPicPr>
            <a:picLocks/>
          </p:cNvPicPr>
          <p:nvPr/>
        </p:nvPicPr>
        <p:blipFill>
          <a:blip xmlns:r="http://schemas.openxmlformats.org/officeDocument/2006/relationships" r:embed="rId1"/>
          <a:srcRect l="0" t="0" r="0" b="0"/>
          <a:stretch>
            <a:fillRect/>
          </a:stretch>
        </p:blipFill>
        <p:spPr>
          <a:xfrm rot="0">
            <a:off x="2349500" y="1220787"/>
            <a:ext cx="4503737" cy="4394200"/>
          </a:xfrm>
          <a:prstGeom prst="rect"/>
          <a:noFill/>
          <a:ln>
            <a:noFill/>
          </a:ln>
        </p:spPr>
      </p:pic>
    </p:spTree>
  </p:cSld>
  <p:clrMapOvr>
    <a:masterClrMapping/>
  </p:clrMapOvr>
  <p:timing/>
</p:sld>
</file>

<file path=ppt/slides/slide68.xml><?xml version="1.0" encoding="utf-8"?>
<p:sld xmlns:a="http://schemas.openxmlformats.org/drawingml/2006/main" xmlns:r="http://schemas.openxmlformats.org/officeDocument/2006/relationships" xmlns:p="http://schemas.openxmlformats.org/presentationml/2006/main" showMasterSp="1">
  <p:cSld>
    <p:spTree>
      <p:nvGrpSpPr>
        <p:cNvPr id="278" name=""/>
        <p:cNvGrpSpPr/>
        <p:nvPr/>
      </p:nvGrpSpPr>
      <p:grpSpPr>
        <a:xfrm rot="0">
          <a:off x="0" y="0"/>
          <a:ext cx="0" cy="0"/>
          <a:chOff x="0" y="0"/>
          <a:chExt cx="0" cy="0"/>
        </a:xfrm>
      </p:grpSpPr>
      <p:sp>
        <p:nvSpPr>
          <p:cNvPr id="1048908" name=""/>
          <p:cNvSpPr/>
          <p:nvPr>
            <p:ph type="title" sz="full" idx="0"/>
          </p:nvPr>
        </p:nvSpPr>
        <p:spPr>
          <a:xfrm rot="0">
            <a:off x="1227137" y="214312"/>
            <a:ext cx="7869237"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Intel IA-32 Page Address Extensions</a:t>
            </a:r>
          </a:p>
        </p:txBody>
      </p:sp>
      <p:pic>
        <p:nvPicPr>
          <p:cNvPr id="2097186" name="" descr="8_24.pdf"/>
          <p:cNvPicPr>
            <a:picLocks/>
          </p:cNvPicPr>
          <p:nvPr/>
        </p:nvPicPr>
        <p:blipFill>
          <a:blip xmlns:r="http://schemas.openxmlformats.org/officeDocument/2006/relationships" r:embed="rId1"/>
          <a:srcRect l="0" t="0" r="0" b="0"/>
          <a:stretch>
            <a:fillRect/>
          </a:stretch>
        </p:blipFill>
        <p:spPr>
          <a:xfrm rot="0">
            <a:off x="1230312" y="3502025"/>
            <a:ext cx="6157912" cy="2630487"/>
          </a:xfrm>
          <a:prstGeom prst="rect"/>
          <a:noFill/>
          <a:ln>
            <a:noFill/>
          </a:ln>
        </p:spPr>
      </p:pic>
      <p:sp>
        <p:nvSpPr>
          <p:cNvPr id="1048909" name=""/>
          <p:cNvSpPr txBox="1"/>
          <p:nvPr/>
        </p:nvSpPr>
        <p:spPr>
          <a:xfrm rot="0">
            <a:off x="901700" y="1108075"/>
            <a:ext cx="7743825" cy="1905000"/>
          </a:xfrm>
          <a:prstGeom prst="rect"/>
          <a:noFill/>
          <a:ln>
            <a:noFill/>
          </a:ln>
        </p:spPr>
        <p:txBody>
          <a:bodyPr bIns="32004" lIns="64008" rIns="64008" tIns="32004"/>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indent="-488950" lvl="0" marL="488950">
              <a:spcBef>
                <a:spcPct val="35000"/>
              </a:spcBef>
              <a:buClr>
                <a:srgbClr val="993300"/>
              </a:buClr>
              <a:buSzPct val="90000"/>
              <a:buFont typeface="Monotype Sorts" pitchFamily="-84" charset="2"/>
              <a:buChar char="n"/>
            </a:pPr>
            <a:r>
              <a:rPr altLang="en-US" sz="1600" lang="en-US">
                <a:latin typeface="Helvetica" pitchFamily="-84" charset="0"/>
              </a:rPr>
              <a:t>32-bit address limits led Intel to create </a:t>
            </a:r>
            <a:r>
              <a:rPr altLang="en-US" b="1" sz="1600" lang="en-US">
                <a:solidFill>
                  <a:srgbClr val="3366FF"/>
                </a:solidFill>
                <a:latin typeface="Helvetica" pitchFamily="-84" charset="0"/>
              </a:rPr>
              <a:t>page address extension </a:t>
            </a:r>
            <a:r>
              <a:rPr altLang="en-US" sz="1600" lang="en-US">
                <a:latin typeface="Helvetica" pitchFamily="-84" charset="0"/>
              </a:rPr>
              <a:t>(</a:t>
            </a:r>
            <a:r>
              <a:rPr altLang="en-US" b="1" sz="1600" lang="en-US">
                <a:solidFill>
                  <a:srgbClr val="3366FF"/>
                </a:solidFill>
                <a:latin typeface="Helvetica" pitchFamily="-84" charset="0"/>
              </a:rPr>
              <a:t>PAE</a:t>
            </a:r>
            <a:r>
              <a:rPr altLang="en-US" sz="1600" lang="en-US">
                <a:latin typeface="Helvetica" pitchFamily="-84" charset="0"/>
              </a:rPr>
              <a:t>), allowing 32-bit apps access to more than 4GB of memory space</a:t>
            </a:r>
          </a:p>
          <a:p>
            <a:pPr indent="-407987" lvl="1" marL="1060450">
              <a:spcBef>
                <a:spcPct val="35000"/>
              </a:spcBef>
              <a:buClr>
                <a:srgbClr val="CC6600"/>
              </a:buClr>
              <a:buSzPct val="80000"/>
              <a:buFont typeface="Monotype Sorts" pitchFamily="-84" charset="2"/>
              <a:buChar char="l"/>
            </a:pPr>
            <a:r>
              <a:rPr altLang="en-US" sz="1600" lang="en-US">
                <a:latin typeface="Helvetica" pitchFamily="-84" charset="0"/>
              </a:rPr>
              <a:t>Paging went to a 3-level scheme</a:t>
            </a:r>
          </a:p>
          <a:p>
            <a:pPr indent="-407987" lvl="1" marL="1060450">
              <a:spcBef>
                <a:spcPct val="35000"/>
              </a:spcBef>
              <a:buClr>
                <a:srgbClr val="CC6600"/>
              </a:buClr>
              <a:buSzPct val="80000"/>
              <a:buFont typeface="Monotype Sorts" pitchFamily="-84" charset="2"/>
              <a:buChar char="l"/>
            </a:pPr>
            <a:r>
              <a:rPr altLang="en-US" sz="1600" lang="en-US">
                <a:latin typeface="Helvetica" pitchFamily="-84" charset="0"/>
              </a:rPr>
              <a:t>Top two bits refer to a </a:t>
            </a:r>
            <a:r>
              <a:rPr altLang="en-US" b="1" sz="1600" lang="en-US">
                <a:solidFill>
                  <a:srgbClr val="3366FF"/>
                </a:solidFill>
                <a:latin typeface="Helvetica" pitchFamily="-84" charset="0"/>
              </a:rPr>
              <a:t>page directory pointer table</a:t>
            </a:r>
          </a:p>
          <a:p>
            <a:pPr indent="-407987" lvl="1" marL="1060450">
              <a:spcBef>
                <a:spcPct val="35000"/>
              </a:spcBef>
              <a:buClr>
                <a:srgbClr val="CC6600"/>
              </a:buClr>
              <a:buSzPct val="80000"/>
              <a:buFont typeface="Monotype Sorts" pitchFamily="-84" charset="2"/>
              <a:buChar char="l"/>
            </a:pPr>
            <a:r>
              <a:rPr altLang="en-US" sz="1600" lang="en-US">
                <a:latin typeface="Helvetica" pitchFamily="-84" charset="0"/>
              </a:rPr>
              <a:t>Page-directory and page-table entries moved to 64-bits in size</a:t>
            </a:r>
          </a:p>
          <a:p>
            <a:pPr indent="-407987" lvl="1" marL="1060450">
              <a:spcBef>
                <a:spcPct val="35000"/>
              </a:spcBef>
              <a:buClr>
                <a:srgbClr val="CC6600"/>
              </a:buClr>
              <a:buSzPct val="80000"/>
              <a:buFont typeface="Monotype Sorts" pitchFamily="-84" charset="2"/>
              <a:buChar char="l"/>
            </a:pPr>
            <a:r>
              <a:rPr altLang="en-US" sz="1600" lang="en-US">
                <a:latin typeface="Helvetica" pitchFamily="-84" charset="0"/>
              </a:rPr>
              <a:t>Net effect is increasing address space to 36 bits – 64GB of physical memory</a:t>
            </a:r>
          </a:p>
          <a:p>
            <a:pPr indent="-407987" lvl="1" marL="1060450">
              <a:spcBef>
                <a:spcPct val="35000"/>
              </a:spcBef>
              <a:buClr>
                <a:srgbClr val="CC6600"/>
              </a:buClr>
              <a:buSzPct val="80000"/>
              <a:buFont typeface="Monotype Sorts" pitchFamily="-84" charset="2"/>
              <a:buChar char="l"/>
            </a:pPr>
            <a:endParaRPr altLang="en-US" b="1" lang="en-US">
              <a:solidFill>
                <a:srgbClr val="3366FF"/>
              </a:solidFill>
              <a:latin typeface="Helvetica" pitchFamily="-84" charset="0"/>
            </a:endParaRPr>
          </a:p>
          <a:p>
            <a:pPr indent="-488950" lvl="0" marL="488950">
              <a:spcBef>
                <a:spcPct val="35000"/>
              </a:spcBef>
              <a:buClr>
                <a:srgbClr val="993300"/>
              </a:buClr>
              <a:buSzPct val="90000"/>
              <a:buFont typeface="Monotype Sorts" pitchFamily="-84" charset="2"/>
              <a:buChar char="n"/>
            </a:pPr>
            <a:endParaRPr altLang="en-US" lang="en-US">
              <a:latin typeface="Helvetica" pitchFamily="-84" charset="0"/>
            </a:endParaRPr>
          </a:p>
        </p:txBody>
      </p:sp>
    </p:spTree>
  </p:cSld>
  <p:clrMapOvr>
    <a:masterClrMapping/>
  </p:clrMapOvr>
  <p:timing/>
</p:sld>
</file>

<file path=ppt/slides/slide69.xml><?xml version="1.0" encoding="utf-8"?>
<p:sld xmlns:a="http://schemas.openxmlformats.org/drawingml/2006/main" xmlns:r="http://schemas.openxmlformats.org/officeDocument/2006/relationships" xmlns:p="http://schemas.openxmlformats.org/presentationml/2006/main" showMasterSp="1">
  <p:cSld>
    <p:spTree>
      <p:nvGrpSpPr>
        <p:cNvPr id="281" name=""/>
        <p:cNvGrpSpPr/>
        <p:nvPr/>
      </p:nvGrpSpPr>
      <p:grpSpPr>
        <a:xfrm rot="0">
          <a:off x="0" y="0"/>
          <a:ext cx="0" cy="0"/>
          <a:chOff x="0" y="0"/>
          <a:chExt cx="0" cy="0"/>
        </a:xfrm>
      </p:grpSpPr>
      <p:sp>
        <p:nvSpPr>
          <p:cNvPr id="1048913" name=""/>
          <p:cNvSpPr/>
          <p:nvPr>
            <p:ph type="title" sz="full" idx="0"/>
          </p:nvPr>
        </p:nvSpPr>
        <p:spPr>
          <a:xfrm rot="0">
            <a:off x="817562" y="198437"/>
            <a:ext cx="7869237"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Intel x86-64</a:t>
            </a:r>
          </a:p>
        </p:txBody>
      </p:sp>
      <p:sp>
        <p:nvSpPr>
          <p:cNvPr id="1048914" name=""/>
          <p:cNvSpPr txBox="1"/>
          <p:nvPr/>
        </p:nvSpPr>
        <p:spPr>
          <a:xfrm rot="0">
            <a:off x="917575" y="1122362"/>
            <a:ext cx="7564437" cy="2755900"/>
          </a:xfrm>
          <a:prstGeom prst="rect"/>
          <a:noFill/>
          <a:ln>
            <a:noFill/>
          </a:ln>
        </p:spPr>
        <p:txBody>
          <a:bodyPr bIns="32004" lIns="64008" rIns="64008" tIns="32004"/>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indent="-488950" lvl="0" marL="488950">
              <a:spcBef>
                <a:spcPct val="35000"/>
              </a:spcBef>
              <a:buClr>
                <a:srgbClr val="993300"/>
              </a:buClr>
              <a:buSzPct val="90000"/>
              <a:buFont typeface="Monotype Sorts" pitchFamily="-84" charset="2"/>
              <a:buChar char="n"/>
            </a:pPr>
            <a:r>
              <a:rPr altLang="en-US" lang="en-US">
                <a:latin typeface="Helvetica" pitchFamily="-84" charset="0"/>
              </a:rPr>
              <a:t>Current generation Intel x86 architecture</a:t>
            </a:r>
          </a:p>
          <a:p>
            <a:pPr indent="-488950" lvl="0" marL="488950">
              <a:spcBef>
                <a:spcPct val="35000"/>
              </a:spcBef>
              <a:buClr>
                <a:srgbClr val="993300"/>
              </a:buClr>
              <a:buSzPct val="90000"/>
              <a:buFont typeface="Monotype Sorts" pitchFamily="-84" charset="2"/>
              <a:buChar char="n"/>
            </a:pPr>
            <a:r>
              <a:rPr altLang="en-US" lang="en-US">
                <a:latin typeface="Helvetica" pitchFamily="-84" charset="0"/>
              </a:rPr>
              <a:t>64 bits is ginormous (&gt; 16 exabytes)</a:t>
            </a:r>
          </a:p>
          <a:p>
            <a:pPr indent="-488950" lvl="0" marL="488950">
              <a:spcBef>
                <a:spcPct val="35000"/>
              </a:spcBef>
              <a:buClr>
                <a:srgbClr val="993300"/>
              </a:buClr>
              <a:buSzPct val="90000"/>
              <a:buFont typeface="Monotype Sorts" pitchFamily="-84" charset="2"/>
              <a:buChar char="n"/>
            </a:pPr>
            <a:r>
              <a:rPr altLang="en-US" lang="en-US">
                <a:latin typeface="Helvetica" pitchFamily="-84" charset="0"/>
              </a:rPr>
              <a:t>In practice only implement 48 bit addressing</a:t>
            </a:r>
          </a:p>
          <a:p>
            <a:pPr indent="-407987" lvl="1" marL="1060450">
              <a:spcBef>
                <a:spcPct val="35000"/>
              </a:spcBef>
              <a:buClr>
                <a:srgbClr val="CC6600"/>
              </a:buClr>
              <a:buSzPct val="80000"/>
              <a:buFont typeface="Monotype Sorts" pitchFamily="-84" charset="2"/>
              <a:buChar char="l"/>
            </a:pPr>
            <a:r>
              <a:rPr altLang="en-US" lang="en-US">
                <a:latin typeface="Helvetica" pitchFamily="-84" charset="0"/>
              </a:rPr>
              <a:t>Page sizes of 4 KB, 2 MB, 1 GB</a:t>
            </a:r>
          </a:p>
          <a:p>
            <a:pPr indent="-407987" lvl="1" marL="1060450">
              <a:spcBef>
                <a:spcPct val="35000"/>
              </a:spcBef>
              <a:buClr>
                <a:srgbClr val="CC6600"/>
              </a:buClr>
              <a:buSzPct val="80000"/>
              <a:buFont typeface="Monotype Sorts" pitchFamily="-84" charset="2"/>
              <a:buChar char="l"/>
            </a:pPr>
            <a:r>
              <a:rPr altLang="en-US" lang="en-US">
                <a:latin typeface="Helvetica" pitchFamily="-84" charset="0"/>
              </a:rPr>
              <a:t>Four levels of paging hierarchy</a:t>
            </a:r>
          </a:p>
          <a:p>
            <a:pPr indent="-488950" lvl="0" marL="488950">
              <a:spcBef>
                <a:spcPct val="35000"/>
              </a:spcBef>
              <a:buClr>
                <a:srgbClr val="993300"/>
              </a:buClr>
              <a:buSzPct val="90000"/>
              <a:buFont typeface="Monotype Sorts" pitchFamily="-84" charset="2"/>
              <a:buChar char="n"/>
            </a:pPr>
            <a:r>
              <a:rPr altLang="en-US" lang="en-US">
                <a:latin typeface="Helvetica" pitchFamily="-84" charset="0"/>
              </a:rPr>
              <a:t>Can also use PAE so virtual addresses are 48 bits and physical addresses are 52 bits</a:t>
            </a:r>
          </a:p>
        </p:txBody>
      </p:sp>
      <p:pic>
        <p:nvPicPr>
          <p:cNvPr id="2097187" name="" descr="8_25.pdf"/>
          <p:cNvPicPr>
            <a:picLocks/>
          </p:cNvPicPr>
          <p:nvPr/>
        </p:nvPicPr>
        <p:blipFill>
          <a:blip xmlns:r="http://schemas.openxmlformats.org/officeDocument/2006/relationships" r:embed="rId1"/>
          <a:srcRect l="0" t="0" r="0" b="0"/>
          <a:stretch>
            <a:fillRect/>
          </a:stretch>
        </p:blipFill>
        <p:spPr>
          <a:xfrm rot="0">
            <a:off x="1150937" y="4108450"/>
            <a:ext cx="7283450" cy="736600"/>
          </a:xfrm>
          <a:prstGeom prst="rect"/>
          <a:noFill/>
          <a:ln>
            <a:noFill/>
          </a:ln>
        </p:spPr>
      </p:pic>
    </p:spTree>
  </p:cSld>
  <p:clrMapOvr>
    <a:masterClrMapping/>
  </p:clrMapOvr>
  <p:timing/>
</p:sld>
</file>

<file path=ppt/slides/slide7.xml><?xml version="1.0" encoding="utf-8"?>
<p:sld xmlns:a="http://schemas.openxmlformats.org/drawingml/2006/main" xmlns:r="http://schemas.openxmlformats.org/officeDocument/2006/relationships" xmlns:p="http://schemas.openxmlformats.org/presentationml/2006/main" showMasterSp="1">
  <p:cSld>
    <p:spTree>
      <p:nvGrpSpPr>
        <p:cNvPr id="105" name=""/>
        <p:cNvGrpSpPr/>
        <p:nvPr/>
      </p:nvGrpSpPr>
      <p:grpSpPr>
        <a:xfrm rot="0">
          <a:off x="0" y="0"/>
          <a:ext cx="0" cy="0"/>
          <a:chOff x="0" y="0"/>
          <a:chExt cx="0" cy="0"/>
        </a:xfrm>
      </p:grpSpPr>
      <p:sp>
        <p:nvSpPr>
          <p:cNvPr id="1048621" name=""/>
          <p:cNvSpPr/>
          <p:nvPr>
            <p:ph type="title" sz="full" idx="0"/>
          </p:nvPr>
        </p:nvSpPr>
        <p:spPr>
          <a:xfrm rot="0">
            <a:off x="457200" y="188912"/>
            <a:ext cx="822960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r>
              <a:rPr altLang="en-US" lang="en-US"/>
              <a:t>Address Binding</a:t>
            </a:r>
          </a:p>
        </p:txBody>
      </p:sp>
      <p:sp>
        <p:nvSpPr>
          <p:cNvPr id="1048622" name=""/>
          <p:cNvSpPr/>
          <p:nvPr>
            <p:ph sz="full" idx="1"/>
          </p:nvPr>
        </p:nvSpPr>
        <p:spPr>
          <a:xfrm rot="0">
            <a:off x="819150" y="1144587"/>
            <a:ext cx="7448550" cy="4926012"/>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r>
              <a:rPr altLang="en-US" sz="1600" lang="en-US"/>
              <a:t>Programs on disk, ready to be brought into memory to execute form an </a:t>
            </a:r>
            <a:r>
              <a:rPr altLang="en-US" b="1" sz="1600" lang="en-US">
                <a:solidFill>
                  <a:srgbClr val="0000FF"/>
                </a:solidFill>
              </a:rPr>
              <a:t>input queue</a:t>
            </a:r>
          </a:p>
          <a:p>
            <a:pPr lvl="1"/>
            <a:r>
              <a:rPr altLang="en-US" sz="1600" lang="en-US"/>
              <a:t>Without support, must be loaded into address 0000</a:t>
            </a:r>
          </a:p>
          <a:p>
            <a:pPr lvl="0"/>
            <a:r>
              <a:rPr altLang="en-US" sz="1600" lang="en-US"/>
              <a:t>Inconvenient to have first user process physical address always at 0000 </a:t>
            </a:r>
          </a:p>
          <a:p>
            <a:pPr lvl="1"/>
            <a:r>
              <a:rPr altLang="en-US" sz="1600" lang="en-US"/>
              <a:t>How can it not be?</a:t>
            </a:r>
          </a:p>
          <a:p>
            <a:pPr lvl="0"/>
            <a:r>
              <a:rPr altLang="en-US" sz="1600" lang="ja-JP"/>
              <a:t>Further, addresses represented in different ways at different stages of a program’</a:t>
            </a:r>
            <a:r>
              <a:rPr altLang="ja-JP" sz="1600" lang="en-US"/>
              <a:t>s life</a:t>
            </a:r>
          </a:p>
          <a:p>
            <a:pPr lvl="1"/>
            <a:r>
              <a:rPr altLang="en-US" sz="1600" lang="en-US"/>
              <a:t>Source code addresses usually symbolic</a:t>
            </a:r>
          </a:p>
          <a:p>
            <a:pPr lvl="1"/>
            <a:r>
              <a:rPr altLang="en-US" sz="1600" lang="en-US"/>
              <a:t>Compiled code addresses </a:t>
            </a:r>
            <a:r>
              <a:rPr altLang="en-US" b="1" sz="1600" lang="en-US">
                <a:solidFill>
                  <a:srgbClr val="0000FF"/>
                </a:solidFill>
              </a:rPr>
              <a:t>bind </a:t>
            </a:r>
            <a:r>
              <a:rPr altLang="en-US" sz="1600" lang="en-US"/>
              <a:t>to relocatable addresses</a:t>
            </a:r>
          </a:p>
          <a:p>
            <a:pPr lvl="2"/>
            <a:r>
              <a:rPr altLang="en-US" sz="1600" lang="ja-JP"/>
              <a:t>i.e. “</a:t>
            </a:r>
            <a:r>
              <a:rPr altLang="ja-JP" sz="1600" lang="en-US"/>
              <a:t>14 bytes from beginning of this module</a:t>
            </a:r>
            <a:r>
              <a:rPr altLang="en-US" sz="1600" lang="ja-JP"/>
              <a:t>”</a:t>
            </a:r>
          </a:p>
          <a:p>
            <a:pPr lvl="1"/>
            <a:r>
              <a:rPr altLang="en-US" sz="1600" lang="en-US"/>
              <a:t>Linker or loader will bind relocatable addresses to absolute addresses</a:t>
            </a:r>
          </a:p>
          <a:p>
            <a:pPr lvl="2"/>
            <a:r>
              <a:rPr altLang="en-US" sz="1600" lang="en-US"/>
              <a:t>i.e. 74014</a:t>
            </a:r>
          </a:p>
          <a:p>
            <a:pPr lvl="1"/>
            <a:r>
              <a:rPr altLang="en-US" sz="1600" lang="en-US"/>
              <a:t>Each binding maps one address space to another</a:t>
            </a:r>
          </a:p>
          <a:p>
            <a:pPr lvl="0">
              <a:buNone/>
            </a:pPr>
            <a:endParaRPr altLang="en-US" lang="en-US"/>
          </a:p>
          <a:p>
            <a:pPr lvl="1"/>
            <a:endParaRPr altLang="en-US"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1">
  <p:cSld>
    <p:spTree>
      <p:nvGrpSpPr>
        <p:cNvPr id="284" name=""/>
        <p:cNvGrpSpPr/>
        <p:nvPr/>
      </p:nvGrpSpPr>
      <p:grpSpPr>
        <a:xfrm rot="0">
          <a:off x="0" y="0"/>
          <a:ext cx="0" cy="0"/>
          <a:chOff x="0" y="0"/>
          <a:chExt cx="0" cy="0"/>
        </a:xfrm>
      </p:grpSpPr>
      <p:sp>
        <p:nvSpPr>
          <p:cNvPr id="1048918" name=""/>
          <p:cNvSpPr/>
          <p:nvPr>
            <p:ph type="title" sz="full" idx="0"/>
          </p:nvPr>
        </p:nvSpPr>
        <p:spPr>
          <a:xfrm rot="0">
            <a:off x="833437" y="182562"/>
            <a:ext cx="7869237"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lang="en-US"/>
              <a:t>Example: ARM Architecture</a:t>
            </a:r>
          </a:p>
        </p:txBody>
      </p:sp>
      <p:sp>
        <p:nvSpPr>
          <p:cNvPr id="1048919" name=""/>
          <p:cNvSpPr txBox="1"/>
          <p:nvPr/>
        </p:nvSpPr>
        <p:spPr>
          <a:xfrm rot="0">
            <a:off x="869950" y="1169987"/>
            <a:ext cx="3417887" cy="5141912"/>
          </a:xfrm>
          <a:prstGeom prst="rect"/>
          <a:noFill/>
          <a:ln>
            <a:noFill/>
          </a:ln>
        </p:spPr>
        <p:txBody>
          <a:bodyPr bIns="32004" lIns="64008" rIns="64008" tIns="32004"/>
          <a:lstStyle>
            <a:lvl1pPr algn="l" fontAlgn="base" indent="0" latinLnBrk="1" marL="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Verdana" pitchFamily="34" charset="0"/>
                <a:ea typeface="MS PGothic" pitchFamily="34" charset="-128"/>
                <a:sym typeface="Verdana" pitchFamily="34" charset="0"/>
              </a:defRPr>
            </a:lvl5pPr>
          </a:lstStyle>
          <a:p>
            <a:pPr indent="-488950" lvl="0" marL="488950">
              <a:spcBef>
                <a:spcPct val="35000"/>
              </a:spcBef>
              <a:buClr>
                <a:srgbClr val="993300"/>
              </a:buClr>
              <a:buSzPct val="90000"/>
              <a:buFont typeface="Monotype Sorts" pitchFamily="-84" charset="2"/>
              <a:buChar char="n"/>
            </a:pPr>
            <a:r>
              <a:rPr altLang="en-US" sz="1400" lang="en-US">
                <a:latin typeface="Helvetica" pitchFamily="-84" charset="0"/>
              </a:rPr>
              <a:t>Dominant mobile platform chip (Apple iOS and Google Android devices for example)</a:t>
            </a:r>
          </a:p>
          <a:p>
            <a:pPr indent="-488950" lvl="0" marL="488950">
              <a:spcBef>
                <a:spcPct val="35000"/>
              </a:spcBef>
              <a:buClr>
                <a:srgbClr val="993300"/>
              </a:buClr>
              <a:buSzPct val="90000"/>
              <a:buFont typeface="Monotype Sorts" pitchFamily="-84" charset="2"/>
              <a:buChar char="n"/>
            </a:pPr>
            <a:r>
              <a:rPr altLang="en-US" sz="1400" lang="en-US">
                <a:latin typeface="Helvetica" pitchFamily="-84" charset="0"/>
              </a:rPr>
              <a:t>Modern, energy efficient, 32-bit CPU</a:t>
            </a:r>
          </a:p>
          <a:p>
            <a:pPr indent="-488950" lvl="0" marL="488950">
              <a:spcBef>
                <a:spcPct val="35000"/>
              </a:spcBef>
              <a:buClr>
                <a:srgbClr val="993300"/>
              </a:buClr>
              <a:buSzPct val="90000"/>
              <a:buFont typeface="Monotype Sorts" pitchFamily="-84" charset="2"/>
              <a:buChar char="n"/>
            </a:pPr>
            <a:r>
              <a:rPr altLang="en-US" sz="1400" lang="en-US">
                <a:latin typeface="Helvetica" pitchFamily="-84" charset="0"/>
              </a:rPr>
              <a:t>4 KB and 16 KB pages</a:t>
            </a:r>
          </a:p>
          <a:p>
            <a:pPr indent="-488950" lvl="0" marL="488950">
              <a:spcBef>
                <a:spcPct val="35000"/>
              </a:spcBef>
              <a:buClr>
                <a:srgbClr val="993300"/>
              </a:buClr>
              <a:buSzPct val="90000"/>
              <a:buFont typeface="Monotype Sorts" pitchFamily="-84" charset="2"/>
              <a:buChar char="n"/>
            </a:pPr>
            <a:r>
              <a:rPr altLang="en-US" sz="1400" lang="en-US">
                <a:latin typeface="Helvetica" pitchFamily="-84" charset="0"/>
              </a:rPr>
              <a:t>1 MB and 16 MB pages (termed </a:t>
            </a:r>
            <a:r>
              <a:rPr altLang="en-US" b="1" sz="1400" lang="en-US">
                <a:solidFill>
                  <a:srgbClr val="3366FF"/>
                </a:solidFill>
                <a:latin typeface="Helvetica" pitchFamily="-84" charset="0"/>
              </a:rPr>
              <a:t>sections</a:t>
            </a:r>
            <a:r>
              <a:rPr altLang="en-US" sz="1400" lang="en-US">
                <a:latin typeface="Helvetica" pitchFamily="-84" charset="0"/>
              </a:rPr>
              <a:t>)</a:t>
            </a:r>
          </a:p>
          <a:p>
            <a:pPr indent="-488950" lvl="0" marL="488950">
              <a:spcBef>
                <a:spcPct val="35000"/>
              </a:spcBef>
              <a:buClr>
                <a:srgbClr val="993300"/>
              </a:buClr>
              <a:buSzPct val="90000"/>
              <a:buFont typeface="Monotype Sorts" pitchFamily="-84" charset="2"/>
              <a:buChar char="n"/>
            </a:pPr>
            <a:r>
              <a:rPr altLang="en-US" sz="1400" lang="en-US">
                <a:latin typeface="Helvetica" pitchFamily="-84" charset="0"/>
              </a:rPr>
              <a:t>One-level paging for sections, two-level for smaller pages</a:t>
            </a:r>
          </a:p>
          <a:p>
            <a:pPr indent="-488950" lvl="0" marL="488950">
              <a:spcBef>
                <a:spcPct val="35000"/>
              </a:spcBef>
              <a:buClr>
                <a:srgbClr val="993300"/>
              </a:buClr>
              <a:buSzPct val="90000"/>
              <a:buFont typeface="Monotype Sorts" pitchFamily="-84" charset="2"/>
              <a:buChar char="n"/>
            </a:pPr>
            <a:r>
              <a:rPr altLang="en-US" sz="1400" lang="en-US">
                <a:latin typeface="Helvetica" pitchFamily="-84" charset="0"/>
              </a:rPr>
              <a:t>Two levels of TLBs</a:t>
            </a:r>
          </a:p>
          <a:p>
            <a:pPr indent="-407987" lvl="1" marL="1060450">
              <a:spcBef>
                <a:spcPct val="35000"/>
              </a:spcBef>
              <a:buClr>
                <a:srgbClr val="CC6600"/>
              </a:buClr>
              <a:buSzPct val="80000"/>
              <a:buFont typeface="Monotype Sorts" pitchFamily="-84" charset="2"/>
              <a:buChar char="l"/>
            </a:pPr>
            <a:r>
              <a:rPr altLang="en-US" sz="1400" lang="en-US">
                <a:latin typeface="Helvetica" pitchFamily="-84" charset="0"/>
              </a:rPr>
              <a:t>Outer level has two micro TLBs (one data, one instruction)</a:t>
            </a:r>
          </a:p>
          <a:p>
            <a:pPr indent="-407987" lvl="1" marL="1060450">
              <a:spcBef>
                <a:spcPct val="35000"/>
              </a:spcBef>
              <a:buClr>
                <a:srgbClr val="CC6600"/>
              </a:buClr>
              <a:buSzPct val="80000"/>
              <a:buFont typeface="Monotype Sorts" pitchFamily="-84" charset="2"/>
              <a:buChar char="l"/>
            </a:pPr>
            <a:r>
              <a:rPr altLang="en-US" sz="1400" lang="en-US">
                <a:latin typeface="Helvetica" pitchFamily="-84" charset="0"/>
              </a:rPr>
              <a:t>Inner is single main TLB</a:t>
            </a:r>
          </a:p>
          <a:p>
            <a:pPr indent="-407987" lvl="1" marL="1060450">
              <a:spcBef>
                <a:spcPct val="35000"/>
              </a:spcBef>
              <a:buClr>
                <a:srgbClr val="CC6600"/>
              </a:buClr>
              <a:buSzPct val="80000"/>
              <a:buFont typeface="Monotype Sorts" pitchFamily="-84" charset="2"/>
              <a:buChar char="l"/>
            </a:pPr>
            <a:r>
              <a:rPr altLang="en-US" sz="1400" lang="en-US">
                <a:latin typeface="Helvetica" pitchFamily="-84" charset="0"/>
              </a:rPr>
              <a:t>First inner is checked, on miss outers are checked, and on miss page table walk performed by CPU</a:t>
            </a:r>
          </a:p>
          <a:p>
            <a:pPr indent="-488950" lvl="0" marL="488950">
              <a:spcBef>
                <a:spcPct val="35000"/>
              </a:spcBef>
              <a:buClr>
                <a:srgbClr val="993300"/>
              </a:buClr>
              <a:buSzPct val="90000"/>
              <a:buFont typeface="Monotype Sorts" pitchFamily="-84" charset="2"/>
              <a:buChar char="n"/>
            </a:pPr>
            <a:endParaRPr altLang="en-US" sz="1400" lang="en-US">
              <a:latin typeface="Helvetica" pitchFamily="-84" charset="0"/>
            </a:endParaRPr>
          </a:p>
        </p:txBody>
      </p:sp>
      <p:pic>
        <p:nvPicPr>
          <p:cNvPr id="2097188" name="" descr="8_26.pdf"/>
          <p:cNvPicPr>
            <a:picLocks/>
          </p:cNvPicPr>
          <p:nvPr/>
        </p:nvPicPr>
        <p:blipFill>
          <a:blip xmlns:r="http://schemas.openxmlformats.org/officeDocument/2006/relationships" r:embed="rId1"/>
          <a:srcRect l="0" t="0" r="0" b="0"/>
          <a:stretch>
            <a:fillRect/>
          </a:stretch>
        </p:blipFill>
        <p:spPr>
          <a:xfrm rot="0">
            <a:off x="4470400" y="1576387"/>
            <a:ext cx="4100512" cy="2994025"/>
          </a:xfrm>
          <a:prstGeom prst="rect"/>
          <a:noFill/>
          <a:ln>
            <a:noFill/>
          </a:ln>
        </p:spPr>
      </p:pic>
    </p:spTree>
  </p:cSld>
  <p:clrMapOvr>
    <a:masterClrMapping/>
  </p:clrMapOvr>
  <p:timing/>
</p:sld>
</file>

<file path=ppt/slides/slide71.xml><?xml version="1.0" encoding="utf-8"?>
<p:sld xmlns:a="http://schemas.openxmlformats.org/drawingml/2006/main" xmlns:r="http://schemas.openxmlformats.org/officeDocument/2006/relationships" xmlns:p="http://schemas.openxmlformats.org/presentationml/2006/main" showMasterSp="1">
  <p:cSld>
    <p:spTree>
      <p:nvGrpSpPr>
        <p:cNvPr id="287" name=""/>
        <p:cNvGrpSpPr/>
        <p:nvPr/>
      </p:nvGrpSpPr>
      <p:grpSpPr>
        <a:xfrm rot="0">
          <a:off x="0" y="0"/>
          <a:ext cx="0" cy="0"/>
          <a:chOff x="0" y="0"/>
          <a:chExt cx="0" cy="0"/>
        </a:xfrm>
      </p:grpSpPr>
      <p:sp>
        <p:nvSpPr>
          <p:cNvPr id="1048923" name=""/>
          <p:cNvSpPr/>
          <p:nvPr>
            <p:ph type="ctrTitle" sz="full" idx="4294967295"/>
          </p:nvPr>
        </p:nvSpPr>
        <p:spPr>
          <a:xfrm rot="0">
            <a:off x="685800" y="685800"/>
            <a:ext cx="7772400" cy="2127250"/>
          </a:xfrm>
          <a:prstGeom prst="rect"/>
          <a:noFill/>
          <a:ln>
            <a:noFill/>
          </a:ln>
        </p:spPr>
        <p:txBody>
          <a:bodyPr anchor="b" bIns="45720" lIns="91440" rIns="91440" tIns="45720"/>
          <a:lstStyle>
            <a:lvl1pPr algn="ctr">
              <a:defRPr sz="3200"/>
            </a:lvl1pPr>
          </a:lstStyle>
          <a:p>
            <a:pPr eaLnBrk="1" hangingPunct="1" latinLnBrk="1" lvl="0"/>
            <a:r>
              <a:rPr altLang="en-US" sz="4300" lang="en-US"/>
              <a:t>End of Chapter 8</a:t>
            </a:r>
          </a:p>
        </p:txBody>
      </p:sp>
    </p:spTree>
  </p:cSld>
  <p:clrMapOvr>
    <a:masterClrMapping/>
  </p:clrMapOvr>
  <p:timing/>
</p:sld>
</file>

<file path=ppt/slides/slide8.xml><?xml version="1.0" encoding="utf-8"?>
<p:sld xmlns:a="http://schemas.openxmlformats.org/drawingml/2006/main" xmlns:r="http://schemas.openxmlformats.org/officeDocument/2006/relationships" xmlns:p="http://schemas.openxmlformats.org/presentationml/2006/main" showMasterSp="1">
  <p:cSld>
    <p:spTree>
      <p:nvGrpSpPr>
        <p:cNvPr id="106" name=""/>
        <p:cNvGrpSpPr/>
        <p:nvPr/>
      </p:nvGrpSpPr>
      <p:grpSpPr>
        <a:xfrm rot="0">
          <a:off x="0" y="0"/>
          <a:ext cx="0" cy="0"/>
          <a:chOff x="0" y="0"/>
          <a:chExt cx="0" cy="0"/>
        </a:xfrm>
      </p:grpSpPr>
      <p:sp>
        <p:nvSpPr>
          <p:cNvPr id="1048623" name=""/>
          <p:cNvSpPr/>
          <p:nvPr>
            <p:ph type="title" sz="full" idx="0"/>
          </p:nvPr>
        </p:nvSpPr>
        <p:spPr>
          <a:xfrm rot="0">
            <a:off x="1123950" y="290512"/>
            <a:ext cx="8134350" cy="457200"/>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800" lang="en-US"/>
              <a:t>Binding of Instructions and Data to Memory</a:t>
            </a:r>
          </a:p>
        </p:txBody>
      </p:sp>
      <p:sp>
        <p:nvSpPr>
          <p:cNvPr id="1048624" name=""/>
          <p:cNvSpPr/>
          <p:nvPr>
            <p:ph type="body" sz="full" idx="1"/>
          </p:nvPr>
        </p:nvSpPr>
        <p:spPr>
          <a:xfrm rot="0">
            <a:off x="971550" y="809625"/>
            <a:ext cx="7131050" cy="4114800"/>
          </a:xfrm>
          <a:prstGeom prst="rect"/>
          <a:noFill/>
          <a:ln>
            <a:noFill/>
          </a:ln>
        </p:spPr>
        <p:txBody>
          <a:bodyPr anchor="t" bIns="45720" lIns="91440" rIns="91440" tIns="45720"/>
          <a:lstStyle>
            <a:lvl1pPr algn="l" fontAlgn="base" indent="-342900" latinLnBrk="1" marL="342900" rtl="0">
              <a:lnSpc>
                <a:spcPct val="100000"/>
              </a:lnSpc>
              <a:spcBef>
                <a:spcPct val="35000"/>
              </a:spcBef>
              <a:spcAft>
                <a:spcPct val="0"/>
              </a:spcAft>
              <a:buClr>
                <a:srgbClr val="993300"/>
              </a:buClr>
              <a:buSzPct val="90000"/>
              <a:buFont typeface="Monotype Sorts" pitchFamily="-84" charset="2"/>
              <a:buChar char="n"/>
              <a:defRPr baseline="0" b="0" sz="1800" i="0" u="none">
                <a:solidFill>
                  <a:schemeClr val="dk1"/>
                </a:solidFill>
                <a:latin typeface="Helvetica" pitchFamily="-84" charset="0"/>
                <a:ea typeface="MS PGothic" pitchFamily="34" charset="-128"/>
                <a:sym typeface="Verdana" pitchFamily="34" charset="0"/>
              </a:defRPr>
            </a:lvl1pPr>
            <a:lvl2pPr algn="l" fontAlgn="base" indent="-285750" latinLnBrk="1" marL="742950" rtl="0">
              <a:lnSpc>
                <a:spcPct val="100000"/>
              </a:lnSpc>
              <a:spcBef>
                <a:spcPct val="35000"/>
              </a:spcBef>
              <a:spcAft>
                <a:spcPct val="0"/>
              </a:spcAft>
              <a:buClr>
                <a:srgbClr val="CC6600"/>
              </a:buClr>
              <a:buSzPct val="80000"/>
              <a:buFont typeface="Monotype Sorts" pitchFamily="-84" charset="2"/>
              <a:buChar char="l"/>
              <a:defRPr baseline="0" b="0" sz="1800" i="0" u="none">
                <a:solidFill>
                  <a:schemeClr val="dk1"/>
                </a:solidFill>
                <a:latin typeface="Helvetica" pitchFamily="-84" charset="0"/>
                <a:ea typeface="MS PGothic" pitchFamily="34" charset="-128"/>
                <a:sym typeface="Verdana" pitchFamily="34" charset="0"/>
              </a:defRPr>
            </a:lvl2pPr>
            <a:lvl3pPr algn="l" fontAlgn="base" indent="-228600" latinLnBrk="1" marL="1085850" rtl="0">
              <a:lnSpc>
                <a:spcPct val="100000"/>
              </a:lnSpc>
              <a:spcBef>
                <a:spcPct val="35000"/>
              </a:spcBef>
              <a:spcAft>
                <a:spcPct val="0"/>
              </a:spcAft>
              <a:buClr>
                <a:srgbClr val="009900"/>
              </a:buClr>
              <a:buSzPct val="75000"/>
              <a:buFont typeface="Webdings" pitchFamily="18" charset="2"/>
              <a:buChar char="4"/>
              <a:defRPr baseline="0" b="0" sz="1800" i="0" u="none">
                <a:solidFill>
                  <a:schemeClr val="dk1"/>
                </a:solidFill>
                <a:latin typeface="Helvetica" pitchFamily="-84" charset="0"/>
                <a:ea typeface="MS PGothic" pitchFamily="34" charset="-128"/>
                <a:sym typeface="Verdana" pitchFamily="34" charset="0"/>
              </a:defRPr>
            </a:lvl3pPr>
            <a:lvl4pPr algn="l" fontAlgn="base" indent="-228600" latinLnBrk="1" marL="1428750" rtl="0">
              <a:lnSpc>
                <a:spcPct val="100000"/>
              </a:lnSpc>
              <a:spcBef>
                <a:spcPct val="35000"/>
              </a:spcBef>
              <a:spcAft>
                <a:spcPct val="0"/>
              </a:spcAft>
              <a:buClr>
                <a:schemeClr val="hlink"/>
              </a:buClr>
              <a:buSzPct val="75000"/>
              <a:buFontTx/>
              <a:buChar char="–"/>
              <a:defRPr baseline="0" b="0" sz="1800" i="0" u="none">
                <a:solidFill>
                  <a:schemeClr val="dk1"/>
                </a:solidFill>
                <a:latin typeface="Helvetica" pitchFamily="-84" charset="0"/>
                <a:ea typeface="MS PGothic" pitchFamily="34" charset="-128"/>
                <a:sym typeface="Verdana" pitchFamily="34" charset="0"/>
              </a:defRPr>
            </a:lvl4pPr>
            <a:lvl5pPr algn="l" fontAlgn="base" indent="-228600" latinLnBrk="1" marL="1771650" rtl="0">
              <a:lnSpc>
                <a:spcPct val="100000"/>
              </a:lnSpc>
              <a:spcBef>
                <a:spcPct val="35000"/>
              </a:spcBef>
              <a:spcAft>
                <a:spcPct val="0"/>
              </a:spcAft>
              <a:buClr>
                <a:srgbClr val="FF0066"/>
              </a:buClr>
              <a:buSzPct val="75000"/>
              <a:buFontTx/>
              <a:buChar char="»"/>
              <a:defRPr baseline="0" b="0" sz="1800" i="0" u="none">
                <a:solidFill>
                  <a:schemeClr val="dk1"/>
                </a:solidFill>
                <a:latin typeface="Helvetica" pitchFamily="-84" charset="0"/>
                <a:ea typeface="MS PGothic" pitchFamily="34" charset="-128"/>
                <a:sym typeface="Verdana" pitchFamily="34" charset="0"/>
              </a:defRPr>
            </a:lvl5pPr>
          </a:lstStyle>
          <a:p>
            <a:pPr lvl="0">
              <a:buNone/>
            </a:pPr>
            <a:endParaRPr altLang="en-US" lang="en-US"/>
          </a:p>
          <a:p>
            <a:pPr lvl="0"/>
            <a:r>
              <a:rPr altLang="en-US" lang="en-US"/>
              <a:t>Address binding of instructions and data to memory addresses can happen at three different stages</a:t>
            </a:r>
          </a:p>
          <a:p>
            <a:pPr lvl="1"/>
            <a:r>
              <a:rPr altLang="en-US" b="1" lang="en-US"/>
              <a:t>Compile time</a:t>
            </a:r>
            <a:r>
              <a:rPr altLang="en-US" lang="en-US"/>
              <a:t>:  If memory location known a priori, </a:t>
            </a:r>
            <a:r>
              <a:rPr altLang="en-US" b="1" lang="en-US">
                <a:solidFill>
                  <a:srgbClr val="3366FF"/>
                </a:solidFill>
              </a:rPr>
              <a:t>absolute code</a:t>
            </a:r>
            <a:r>
              <a:rPr altLang="en-US" lang="en-US">
                <a:solidFill>
                  <a:srgbClr val="3366FF"/>
                </a:solidFill>
              </a:rPr>
              <a:t> </a:t>
            </a:r>
            <a:r>
              <a:rPr altLang="en-US" lang="en-US"/>
              <a:t>can be generated; must recompile code if starting location changes</a:t>
            </a:r>
          </a:p>
          <a:p>
            <a:pPr lvl="1"/>
            <a:r>
              <a:rPr altLang="en-US" b="1" lang="en-US"/>
              <a:t>Load time</a:t>
            </a:r>
            <a:r>
              <a:rPr altLang="en-US" lang="en-US"/>
              <a:t>:  Must generate </a:t>
            </a:r>
            <a:r>
              <a:rPr altLang="en-US" b="1" lang="en-US">
                <a:solidFill>
                  <a:srgbClr val="3366FF"/>
                </a:solidFill>
              </a:rPr>
              <a:t>relocatable code</a:t>
            </a:r>
            <a:r>
              <a:rPr altLang="en-US" lang="en-US"/>
              <a:t> if memory location is not known at compile time</a:t>
            </a:r>
          </a:p>
          <a:p>
            <a:pPr lvl="1"/>
            <a:r>
              <a:rPr altLang="en-US" b="1" lang="en-US"/>
              <a:t>Execution time</a:t>
            </a:r>
            <a:r>
              <a:rPr altLang="en-US" lang="en-US"/>
              <a:t>:  Binding delayed until run time if the process can be moved during its execution from one memory segment to another</a:t>
            </a:r>
          </a:p>
          <a:p>
            <a:pPr lvl="2"/>
            <a:r>
              <a:rPr altLang="en-US" lang="en-US"/>
              <a:t>Need hardware support for address maps (e.g., base and limit</a:t>
            </a:r>
            <a:r>
              <a:rPr altLang="en-US" i="1" lang="en-US"/>
              <a:t> </a:t>
            </a:r>
            <a:r>
              <a:rPr altLang="en-US" lang="en-US"/>
              <a:t>registers)</a:t>
            </a:r>
          </a:p>
        </p:txBody>
      </p:sp>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showMasterSp="1">
  <p:cSld>
    <p:spTree>
      <p:nvGrpSpPr>
        <p:cNvPr id="109" name=""/>
        <p:cNvGrpSpPr/>
        <p:nvPr/>
      </p:nvGrpSpPr>
      <p:grpSpPr>
        <a:xfrm rot="0">
          <a:off x="0" y="0"/>
          <a:ext cx="0" cy="0"/>
          <a:chOff x="0" y="0"/>
          <a:chExt cx="0" cy="0"/>
        </a:xfrm>
      </p:grpSpPr>
      <p:sp>
        <p:nvSpPr>
          <p:cNvPr id="1048628" name=""/>
          <p:cNvSpPr/>
          <p:nvPr>
            <p:ph type="title" sz="full" idx="0"/>
          </p:nvPr>
        </p:nvSpPr>
        <p:spPr>
          <a:xfrm rot="0">
            <a:off x="1092200" y="100012"/>
            <a:ext cx="7956550" cy="576262"/>
          </a:xfrm>
          <a:prstGeom prst="rect"/>
          <a:noFill/>
          <a:ln>
            <a:noFill/>
          </a:ln>
        </p:spPr>
        <p:txBody>
          <a:bodyPr anchor="b" bIns="45720" lIns="91440" rIns="91440" tIns="45720"/>
          <a:lstStyle>
            <a:lvl1pPr algn="ctr" fontAlgn="base" indent="0" latinLnBrk="1" marL="0" rtl="0">
              <a:lnSpc>
                <a:spcPct val="100000"/>
              </a:lnSpc>
              <a:spcBef>
                <a:spcPct val="0"/>
              </a:spcBef>
              <a:spcAft>
                <a:spcPct val="0"/>
              </a:spcAft>
              <a:buFontTx/>
              <a:buNone/>
              <a:defRPr baseline="0" b="1" sz="3200" i="0" u="none">
                <a:solidFill>
                  <a:srgbClr val="006699"/>
                </a:solidFill>
                <a:latin typeface="Arial" pitchFamily="34" charset="0"/>
                <a:ea typeface="MS PGothic" pitchFamily="34" charset="-128"/>
                <a:sym typeface="Verdana" pitchFamily="34" charset="0"/>
              </a:defRPr>
            </a:lvl1pPr>
          </a:lstStyle>
          <a:p>
            <a:pPr eaLnBrk="1" hangingPunct="1" latinLnBrk="1" lvl="0"/>
            <a:r>
              <a:rPr altLang="en-US" sz="2800" lang="en-US"/>
              <a:t>Multistep Processing of a User Program </a:t>
            </a:r>
          </a:p>
        </p:txBody>
      </p:sp>
      <p:pic>
        <p:nvPicPr>
          <p:cNvPr id="2097157" name="" descr="8"/>
          <p:cNvPicPr>
            <a:picLocks/>
          </p:cNvPicPr>
          <p:nvPr/>
        </p:nvPicPr>
        <p:blipFill>
          <a:blip xmlns:r="http://schemas.openxmlformats.org/officeDocument/2006/relationships" r:embed="rId1"/>
          <a:srcRect l="0" t="0" r="0" b="0"/>
          <a:stretch>
            <a:fillRect/>
          </a:stretch>
        </p:blipFill>
        <p:spPr>
          <a:xfrm rot="0">
            <a:off x="3360737" y="1231900"/>
            <a:ext cx="2554287" cy="4740275"/>
          </a:xfrm>
          <a:prstGeom prst="rect"/>
          <a:noFill/>
          <a:ln>
            <a:noFill/>
          </a:ln>
        </p:spPr>
      </p:pic>
    </p:spTree>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666600"/>
      </a:dk2>
      <a:lt2>
        <a:srgbClr val="999900"/>
      </a:lt2>
      <a:accent1>
        <a:srgbClr val="99CC00"/>
      </a:accent1>
      <a:accent2>
        <a:srgbClr val="CCCC66"/>
      </a:accent2>
      <a:accent3>
        <a:srgbClr val="FFFFFF"/>
      </a:accent3>
      <a:accent4>
        <a:srgbClr val="000000"/>
      </a:accent4>
      <a:accent5>
        <a:srgbClr val="000000"/>
      </a:accent5>
      <a:accent6>
        <a:srgbClr val="000000"/>
      </a:accent6>
      <a:hlink>
        <a:srgbClr val="FFCC00"/>
      </a:hlink>
      <a:folHlink>
        <a:srgbClr val="CC99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FFFFFF"/>
        </a:dk1>
        <a:lt1>
          <a:srgbClr val="000000"/>
        </a:lt1>
        <a:dk2>
          <a:srgbClr val="006699"/>
        </a:dk2>
        <a:lt2>
          <a:srgbClr val="99FF99"/>
        </a:lt2>
        <a:accent1>
          <a:srgbClr val="00CC99"/>
        </a:accent1>
        <a:accent2>
          <a:srgbClr val="009999"/>
        </a:accent2>
        <a:accent3>
          <a:srgbClr val="000000"/>
        </a:accent3>
        <a:accent4>
          <a:srgbClr val="FFFFFF"/>
        </a:accent4>
        <a:accent5>
          <a:srgbClr val="000000"/>
        </a:accent5>
        <a:accent6>
          <a:srgbClr val="000000"/>
        </a:accent6>
        <a:hlink>
          <a:srgbClr val="0066FF"/>
        </a:hlink>
        <a:folHlink>
          <a:srgbClr val="989CBA"/>
        </a:folHlink>
      </a:clrScheme>
    </a:extraClrScheme>
    <a:extraClrScheme>
      <a:clrScheme name="Default Color Scheme 2">
        <a:dk1>
          <a:srgbClr val="FFFFFF"/>
        </a:dk1>
        <a:lt1>
          <a:srgbClr val="5C271E"/>
        </a:lt1>
        <a:dk2>
          <a:srgbClr val="808000"/>
        </a:dk2>
        <a:lt2>
          <a:srgbClr val="FFDD89"/>
        </a:lt2>
        <a:accent1>
          <a:srgbClr val="CC6600"/>
        </a:accent1>
        <a:accent2>
          <a:srgbClr val="CC9900"/>
        </a:accent2>
        <a:accent3>
          <a:srgbClr val="5C271E"/>
        </a:accent3>
        <a:accent4>
          <a:srgbClr val="FFFFFF"/>
        </a:accent4>
        <a:accent5>
          <a:srgbClr val="000000"/>
        </a:accent5>
        <a:accent6>
          <a:srgbClr val="000000"/>
        </a:accent6>
        <a:hlink>
          <a:srgbClr val="669900"/>
        </a:hlink>
        <a:folHlink>
          <a:srgbClr val="A3A274"/>
        </a:folHlink>
      </a:clrScheme>
    </a:extraClrScheme>
    <a:extraClrScheme>
      <a:clrScheme name="Default Color Scheme 3">
        <a:dk1>
          <a:srgbClr val="FFFFFF"/>
        </a:dk1>
        <a:lt1>
          <a:srgbClr val="330000"/>
        </a:lt1>
        <a:dk2>
          <a:srgbClr val="763B00"/>
        </a:dk2>
        <a:lt2>
          <a:srgbClr val="CC9900"/>
        </a:lt2>
        <a:accent1>
          <a:srgbClr val="FFCC00"/>
        </a:accent1>
        <a:accent2>
          <a:srgbClr val="CC3300"/>
        </a:accent2>
        <a:accent3>
          <a:srgbClr val="330000"/>
        </a:accent3>
        <a:accent4>
          <a:srgbClr val="FFFFFF"/>
        </a:accent4>
        <a:accent5>
          <a:srgbClr val="000000"/>
        </a:accent5>
        <a:accent6>
          <a:srgbClr val="000000"/>
        </a:accent6>
        <a:hlink>
          <a:srgbClr val="666699"/>
        </a:hlink>
        <a:folHlink>
          <a:srgbClr val="999966"/>
        </a:folHlink>
      </a:clrScheme>
    </a:extraClrScheme>
    <a:extraClrScheme>
      <a:clrScheme name="Default Color Scheme 4">
        <a:dk1>
          <a:srgbClr val="FFFFFF"/>
        </a:dk1>
        <a:lt1>
          <a:srgbClr val="51255D"/>
        </a:lt1>
        <a:dk2>
          <a:srgbClr val="6D3696"/>
        </a:dk2>
        <a:lt2>
          <a:srgbClr val="FFFFCC"/>
        </a:lt2>
        <a:accent1>
          <a:srgbClr val="666699"/>
        </a:accent1>
        <a:accent2>
          <a:srgbClr val="800080"/>
        </a:accent2>
        <a:accent3>
          <a:srgbClr val="51255D"/>
        </a:accent3>
        <a:accent4>
          <a:srgbClr val="FFFFFF"/>
        </a:accent4>
        <a:accent5>
          <a:srgbClr val="000000"/>
        </a:accent5>
        <a:accent6>
          <a:srgbClr val="000000"/>
        </a:accent6>
        <a:hlink>
          <a:srgbClr val="CCCC00"/>
        </a:hlink>
        <a:folHlink>
          <a:srgbClr val="A3A274"/>
        </a:folHlink>
      </a:clrScheme>
    </a:extraClrScheme>
    <a:extraClrScheme>
      <a:clrScheme name="Default Color Scheme 5">
        <a:dk1>
          <a:srgbClr val="FFFFFF"/>
        </a:dk1>
        <a:lt1>
          <a:srgbClr val="4A553B"/>
        </a:lt1>
        <a:dk2>
          <a:srgbClr val="CC6600"/>
        </a:dk2>
        <a:lt2>
          <a:srgbClr val="FFBF1F"/>
        </a:lt2>
        <a:accent1>
          <a:srgbClr val="FFCC00"/>
        </a:accent1>
        <a:accent2>
          <a:srgbClr val="CC9900"/>
        </a:accent2>
        <a:accent3>
          <a:srgbClr val="4A553B"/>
        </a:accent3>
        <a:accent4>
          <a:srgbClr val="FFFFFF"/>
        </a:accent4>
        <a:accent5>
          <a:srgbClr val="000000"/>
        </a:accent5>
        <a:accent6>
          <a:srgbClr val="000000"/>
        </a:accent6>
        <a:hlink>
          <a:srgbClr val="669900"/>
        </a:hlink>
        <a:folHlink>
          <a:srgbClr val="A3A274"/>
        </a:folHlink>
      </a:clrScheme>
    </a:extraClrScheme>
    <a:extraClrScheme>
      <a:clrScheme name="Default Color Scheme 6">
        <a:dk1>
          <a:srgbClr val="000000"/>
        </a:dk1>
        <a:lt1>
          <a:srgbClr val="FFFFFF"/>
        </a:lt1>
        <a:dk2>
          <a:srgbClr val="FFCC00"/>
        </a:dk2>
        <a:lt2>
          <a:srgbClr val="666699"/>
        </a:lt2>
        <a:accent1>
          <a:srgbClr val="FF9900"/>
        </a:accent1>
        <a:accent2>
          <a:srgbClr val="FF0000"/>
        </a:accent2>
        <a:accent3>
          <a:srgbClr val="FFFFFF"/>
        </a:accent3>
        <a:accent4>
          <a:srgbClr val="000000"/>
        </a:accent4>
        <a:accent5>
          <a:srgbClr val="000000"/>
        </a:accent5>
        <a:accent6>
          <a:srgbClr val="000000"/>
        </a:accent6>
        <a:hlink>
          <a:srgbClr val="666699"/>
        </a:hlink>
        <a:folHlink>
          <a:srgbClr val="999966"/>
        </a:folHlink>
      </a:clrScheme>
    </a:extraClrScheme>
    <a:extraClrScheme>
      <a:clrScheme name="Default Color Scheme 7">
        <a:dk1>
          <a:srgbClr val="000000"/>
        </a:dk1>
        <a:lt1>
          <a:srgbClr val="FFFFFF"/>
        </a:lt1>
        <a:dk2>
          <a:srgbClr val="663300"/>
        </a:dk2>
        <a:lt2>
          <a:srgbClr val="CC3300"/>
        </a:lt2>
        <a:accent1>
          <a:srgbClr val="FFCC00"/>
        </a:accent1>
        <a:accent2>
          <a:srgbClr val="CC6600"/>
        </a:accent2>
        <a:accent3>
          <a:srgbClr val="FFFFFF"/>
        </a:accent3>
        <a:accent4>
          <a:srgbClr val="000000"/>
        </a:accent4>
        <a:accent5>
          <a:srgbClr val="000000"/>
        </a:accent5>
        <a:accent6>
          <a:srgbClr val="000000"/>
        </a:accent6>
        <a:hlink>
          <a:srgbClr val="CC9900"/>
        </a:hlink>
        <a:folHlink>
          <a:srgbClr val="996633"/>
        </a:folHlink>
      </a:clrScheme>
    </a:extraClrScheme>
    <a:extraClrScheme>
      <a:clrScheme name="Default Color Scheme 8">
        <a:dk1>
          <a:srgbClr val="000000"/>
        </a:dk1>
        <a:lt1>
          <a:srgbClr val="FFFFFF"/>
        </a:lt1>
        <a:dk2>
          <a:srgbClr val="666600"/>
        </a:dk2>
        <a:lt2>
          <a:srgbClr val="999900"/>
        </a:lt2>
        <a:accent1>
          <a:srgbClr val="99CC00"/>
        </a:accent1>
        <a:accent2>
          <a:srgbClr val="CCCC66"/>
        </a:accent2>
        <a:accent3>
          <a:srgbClr val="FFFFFF"/>
        </a:accent3>
        <a:accent4>
          <a:srgbClr val="000000"/>
        </a:accent4>
        <a:accent5>
          <a:srgbClr val="000000"/>
        </a:accent5>
        <a:accent6>
          <a:srgbClr val="000000"/>
        </a:accent6>
        <a:hlink>
          <a:srgbClr val="FFCC00"/>
        </a:hlink>
        <a:folHlink>
          <a:srgbClr val="CC9900"/>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
      <a:dk1>
        <a:srgbClr val="000000"/>
      </a:dk1>
      <a:lt1>
        <a:srgbClr val="FFFFFF"/>
      </a:lt1>
      <a:dk2>
        <a:srgbClr val="808080"/>
      </a:dk2>
      <a:lt2>
        <a:srgbClr val="000000"/>
      </a:lt2>
      <a:accent1>
        <a:srgbClr val="00CC99"/>
      </a:accent1>
      <a:accent2>
        <a:srgbClr val="3333CC"/>
      </a:accent2>
      <a:accent3>
        <a:srgbClr val="FFFFFF"/>
      </a:accent3>
      <a:accent4>
        <a:srgbClr val="000000"/>
      </a:accent4>
      <a:accent5>
        <a:srgbClr val="000000"/>
      </a:accent5>
      <a:accent6>
        <a:srgbClr val="000000"/>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2.01</dc:title>
  <dc:creator>Lucent End User</dc:creator>
  <cp:lastModifiedBy>Silberschatz, Avi</cp:lastModifiedBy>
  <dcterms:created xsi:type="dcterms:W3CDTF">٢٠١١-٠١-١٣T٢٠:٤٣:٣٨Z</dcterms:created>
  <dcterms:modified xsi:type="dcterms:W3CDTF">٢٠٢٣-٠١-٠٦T٠٥:٢٥:١٣Z</dcterms:modified>
</cp:coreProperties>
</file>